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73" r:id="rId2"/>
    <p:sldId id="297" r:id="rId3"/>
    <p:sldId id="258" r:id="rId4"/>
    <p:sldId id="256" r:id="rId5"/>
    <p:sldId id="266" r:id="rId6"/>
    <p:sldId id="295" r:id="rId7"/>
    <p:sldId id="257" r:id="rId8"/>
    <p:sldId id="294" r:id="rId9"/>
    <p:sldId id="298" r:id="rId10"/>
    <p:sldId id="300" r:id="rId11"/>
    <p:sldId id="299" r:id="rId12"/>
    <p:sldId id="293" r:id="rId13"/>
    <p:sldId id="262" r:id="rId14"/>
    <p:sldId id="296"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55" autoAdjust="0"/>
    <p:restoredTop sz="94660" autoAdjust="0"/>
  </p:normalViewPr>
  <p:slideViewPr>
    <p:cSldViewPr snapToGrid="0">
      <p:cViewPr>
        <p:scale>
          <a:sx n="75" d="100"/>
          <a:sy n="75" d="100"/>
        </p:scale>
        <p:origin x="-1286" y="-341"/>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43"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USHIK GANDIKOTA" userId="6f1954996d148417" providerId="LiveId" clId="{BAE8809A-C63B-4259-9558-C1CD3F7E40BB}"/>
    <pc:docChg chg="undo custSel addSld modSld">
      <pc:chgData name="KOUSHIK GANDIKOTA" userId="6f1954996d148417" providerId="LiveId" clId="{BAE8809A-C63B-4259-9558-C1CD3F7E40BB}" dt="2024-03-12T13:54:01.951" v="60" actId="1076"/>
      <pc:docMkLst>
        <pc:docMk/>
      </pc:docMkLst>
      <pc:sldChg chg="addSp delSp modSp new mod">
        <pc:chgData name="KOUSHIK GANDIKOTA" userId="6f1954996d148417" providerId="LiveId" clId="{BAE8809A-C63B-4259-9558-C1CD3F7E40BB}" dt="2024-03-12T13:49:28.690" v="33" actId="1076"/>
        <pc:sldMkLst>
          <pc:docMk/>
          <pc:sldMk cId="2210300695" sldId="315"/>
        </pc:sldMkLst>
        <pc:spChg chg="add del">
          <ac:chgData name="KOUSHIK GANDIKOTA" userId="6f1954996d148417" providerId="LiveId" clId="{BAE8809A-C63B-4259-9558-C1CD3F7E40BB}" dt="2024-03-12T13:46:00.151" v="2" actId="22"/>
          <ac:spMkLst>
            <pc:docMk/>
            <pc:sldMk cId="2210300695" sldId="315"/>
            <ac:spMk id="3" creationId="{6281AA12-B45E-DC29-14D6-456F22565DEB}"/>
          </ac:spMkLst>
        </pc:spChg>
        <pc:spChg chg="add mod">
          <ac:chgData name="KOUSHIK GANDIKOTA" userId="6f1954996d148417" providerId="LiveId" clId="{BAE8809A-C63B-4259-9558-C1CD3F7E40BB}" dt="2024-03-12T13:46:17.532" v="15" actId="20577"/>
          <ac:spMkLst>
            <pc:docMk/>
            <pc:sldMk cId="2210300695" sldId="315"/>
            <ac:spMk id="4" creationId="{E180709C-BAD3-E11D-CAEF-EDCAA9110D5B}"/>
          </ac:spMkLst>
        </pc:spChg>
        <pc:spChg chg="add mod">
          <ac:chgData name="KOUSHIK GANDIKOTA" userId="6f1954996d148417" providerId="LiveId" clId="{BAE8809A-C63B-4259-9558-C1CD3F7E40BB}" dt="2024-03-12T13:47:39.705" v="25" actId="1076"/>
          <ac:spMkLst>
            <pc:docMk/>
            <pc:sldMk cId="2210300695" sldId="315"/>
            <ac:spMk id="6" creationId="{FADA72B9-659D-3210-BE45-2DE159A1E853}"/>
          </ac:spMkLst>
        </pc:spChg>
        <pc:spChg chg="add mod">
          <ac:chgData name="KOUSHIK GANDIKOTA" userId="6f1954996d148417" providerId="LiveId" clId="{BAE8809A-C63B-4259-9558-C1CD3F7E40BB}" dt="2024-03-12T13:49:28.690" v="33" actId="1076"/>
          <ac:spMkLst>
            <pc:docMk/>
            <pc:sldMk cId="2210300695" sldId="315"/>
            <ac:spMk id="12" creationId="{F2A7C6BD-BC23-6502-2C2B-D2528B84004E}"/>
          </ac:spMkLst>
        </pc:spChg>
        <pc:picChg chg="add mod">
          <ac:chgData name="KOUSHIK GANDIKOTA" userId="6f1954996d148417" providerId="LiveId" clId="{BAE8809A-C63B-4259-9558-C1CD3F7E40BB}" dt="2024-03-12T13:47:30.981" v="24" actId="1076"/>
          <ac:picMkLst>
            <pc:docMk/>
            <pc:sldMk cId="2210300695" sldId="315"/>
            <ac:picMk id="8" creationId="{F87DD43B-F459-CCA1-D2E9-9035BC100353}"/>
          </ac:picMkLst>
        </pc:picChg>
        <pc:picChg chg="add mod">
          <ac:chgData name="KOUSHIK GANDIKOTA" userId="6f1954996d148417" providerId="LiveId" clId="{BAE8809A-C63B-4259-9558-C1CD3F7E40BB}" dt="2024-03-12T13:49:07.268" v="30" actId="1076"/>
          <ac:picMkLst>
            <pc:docMk/>
            <pc:sldMk cId="2210300695" sldId="315"/>
            <ac:picMk id="10" creationId="{C2B03E28-AFCA-1A2C-A137-3ACEB523FC2B}"/>
          </ac:picMkLst>
        </pc:picChg>
      </pc:sldChg>
      <pc:sldChg chg="addSp modSp new mod">
        <pc:chgData name="KOUSHIK GANDIKOTA" userId="6f1954996d148417" providerId="LiveId" clId="{BAE8809A-C63B-4259-9558-C1CD3F7E40BB}" dt="2024-03-12T13:54:01.951" v="60" actId="1076"/>
        <pc:sldMkLst>
          <pc:docMk/>
          <pc:sldMk cId="2234390614" sldId="316"/>
        </pc:sldMkLst>
        <pc:spChg chg="add mod">
          <ac:chgData name="KOUSHIK GANDIKOTA" userId="6f1954996d148417" providerId="LiveId" clId="{BAE8809A-C63B-4259-9558-C1CD3F7E40BB}" dt="2024-03-12T13:54:01.951" v="60" actId="1076"/>
          <ac:spMkLst>
            <pc:docMk/>
            <pc:sldMk cId="2234390614" sldId="316"/>
            <ac:spMk id="3" creationId="{9A18F68F-1922-7507-9167-BA1E24D1846B}"/>
          </ac:spMkLst>
        </pc:spChg>
        <pc:spChg chg="add mod">
          <ac:chgData name="KOUSHIK GANDIKOTA" userId="6f1954996d148417" providerId="LiveId" clId="{BAE8809A-C63B-4259-9558-C1CD3F7E40BB}" dt="2024-03-12T13:53:57.981" v="59" actId="1076"/>
          <ac:spMkLst>
            <pc:docMk/>
            <pc:sldMk cId="2234390614" sldId="316"/>
            <ac:spMk id="9" creationId="{C0412830-C7AF-1DDA-6EA6-D8DAA7B71758}"/>
          </ac:spMkLst>
        </pc:spChg>
        <pc:picChg chg="add mod">
          <ac:chgData name="KOUSHIK GANDIKOTA" userId="6f1954996d148417" providerId="LiveId" clId="{BAE8809A-C63B-4259-9558-C1CD3F7E40BB}" dt="2024-03-12T13:51:40.743" v="40"/>
          <ac:picMkLst>
            <pc:docMk/>
            <pc:sldMk cId="2234390614" sldId="316"/>
            <ac:picMk id="5" creationId="{FC5CA49C-1A8C-10AC-92FA-02B4FF8AD951}"/>
          </ac:picMkLst>
        </pc:picChg>
        <pc:picChg chg="add mod">
          <ac:chgData name="KOUSHIK GANDIKOTA" userId="6f1954996d148417" providerId="LiveId" clId="{BAE8809A-C63B-4259-9558-C1CD3F7E40BB}" dt="2024-03-12T13:52:46.352" v="50" actId="1076"/>
          <ac:picMkLst>
            <pc:docMk/>
            <pc:sldMk cId="2234390614" sldId="316"/>
            <ac:picMk id="7" creationId="{9E7DF14F-A289-EBF5-EDEE-6DECADAFD3EC}"/>
          </ac:picMkLst>
        </pc:picChg>
        <pc:picChg chg="add mod">
          <ac:chgData name="KOUSHIK GANDIKOTA" userId="6f1954996d148417" providerId="LiveId" clId="{BAE8809A-C63B-4259-9558-C1CD3F7E40BB}" dt="2024-03-12T13:53:50.634" v="58" actId="14100"/>
          <ac:picMkLst>
            <pc:docMk/>
            <pc:sldMk cId="2234390614" sldId="316"/>
            <ac:picMk id="11" creationId="{CA60AFB0-A092-8D16-659A-61A338A345F6}"/>
          </ac:picMkLst>
        </pc:picChg>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161B35F-752F-492C-99E1-132BD50BAA5C}" type="datetimeFigureOut">
              <a:rPr lang="en-IN" smtClean="0"/>
              <a:t>22-07-2024</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0F1EB06-8186-47DE-9548-53A8553560C6}" type="slidenum">
              <a:rPr lang="en-IN" smtClean="0"/>
              <a:t>‹#›</a:t>
            </a:fld>
            <a:endParaRPr lang="en-IN"/>
          </a:p>
        </p:txBody>
      </p:sp>
    </p:spTree>
    <p:extLst>
      <p:ext uri="{BB962C8B-B14F-4D97-AF65-F5344CB8AC3E}">
        <p14:creationId xmlns:p14="http://schemas.microsoft.com/office/powerpoint/2010/main" val="2933479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30AD426-E008-4B2D-9335-586CDC03BE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AF55F4C4-A97F-4C64-94A5-6683254A3B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C96EB0B9-444A-4D04-B54D-87E0A036B6F8}"/>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22-07-2024</a:t>
            </a:fld>
            <a:endParaRPr lang="en-IN"/>
          </a:p>
        </p:txBody>
      </p:sp>
      <p:sp>
        <p:nvSpPr>
          <p:cNvPr id="5" name="Footer Placeholder 4">
            <a:extLst>
              <a:ext uri="{FF2B5EF4-FFF2-40B4-BE49-F238E27FC236}">
                <a16:creationId xmlns:a16="http://schemas.microsoft.com/office/drawing/2014/main" xmlns="" id="{30248BCF-6D52-453C-985F-8E6981D4BA5E}"/>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xmlns="" id="{865FB5AE-C002-485B-8772-E8AF429C440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3127624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xmlns="" id="{1EF6F910-BA9D-477D-A5CF-F9F594983A76}"/>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xmlns="" id="{E9A8FC27-7280-4AEC-BC8B-85E78778205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5" name="TextBox 14">
            <a:extLst>
              <a:ext uri="{FF2B5EF4-FFF2-40B4-BE49-F238E27FC236}">
                <a16:creationId xmlns:a16="http://schemas.microsoft.com/office/drawing/2014/main" xmlns="" id="{9BC2C5C0-A97C-437A-995C-59C435A260AB}"/>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3027229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3BD300-5A9D-4801-B3AA-34841CB213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9E9D0828-03E3-4F32-BCE4-D4480DA80D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769B2C35-E93D-41E2-9092-7E6CF83D9E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C69BB9B-9B80-456E-BA6E-97034C073AE2}"/>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22-07-2024</a:t>
            </a:fld>
            <a:endParaRPr lang="en-IN"/>
          </a:p>
        </p:txBody>
      </p:sp>
      <p:sp>
        <p:nvSpPr>
          <p:cNvPr id="6" name="Footer Placeholder 5">
            <a:extLst>
              <a:ext uri="{FF2B5EF4-FFF2-40B4-BE49-F238E27FC236}">
                <a16:creationId xmlns:a16="http://schemas.microsoft.com/office/drawing/2014/main" xmlns="" id="{25F40B01-0380-4113-BE72-37C8EB8B2AB9}"/>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xmlns="" id="{8FDCE424-9E5D-4A7B-AACD-C29EE2C96011}"/>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424231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B45A79-EF9C-4709-B309-FD2D4A5223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6D6BFCE7-09CA-4613-8768-CCE4F81EA5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a:extLst>
              <a:ext uri="{FF2B5EF4-FFF2-40B4-BE49-F238E27FC236}">
                <a16:creationId xmlns:a16="http://schemas.microsoft.com/office/drawing/2014/main" xmlns="" id="{E2AA1215-EC64-4A7B-8722-5C1138A0CF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D90224B4-57F6-4098-A2DA-547459EC585C}"/>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22-07-2024</a:t>
            </a:fld>
            <a:endParaRPr lang="en-IN"/>
          </a:p>
        </p:txBody>
      </p:sp>
      <p:sp>
        <p:nvSpPr>
          <p:cNvPr id="6" name="Footer Placeholder 5">
            <a:extLst>
              <a:ext uri="{FF2B5EF4-FFF2-40B4-BE49-F238E27FC236}">
                <a16:creationId xmlns:a16="http://schemas.microsoft.com/office/drawing/2014/main" xmlns="" id="{3D1B90C0-D69A-453F-9920-35BF345E48D2}"/>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xmlns="" id="{34230C1F-DB6A-4A97-9186-2F97F0F6D3A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3230360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D358B71-A579-4840-9E69-E375B33802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DECB4C15-296C-483A-8CCB-4A92175240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6166B90-E812-4DB5-ADA2-F33AA2366571}"/>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22-07-2024</a:t>
            </a:fld>
            <a:endParaRPr lang="en-IN"/>
          </a:p>
        </p:txBody>
      </p:sp>
      <p:sp>
        <p:nvSpPr>
          <p:cNvPr id="5" name="Footer Placeholder 4">
            <a:extLst>
              <a:ext uri="{FF2B5EF4-FFF2-40B4-BE49-F238E27FC236}">
                <a16:creationId xmlns:a16="http://schemas.microsoft.com/office/drawing/2014/main" xmlns="" id="{37D2B834-F620-440D-9D14-F9497E6EB17F}"/>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xmlns="" id="{B52E4C82-C817-4A25-9066-78623E0AACCD}"/>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29337488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A9BD059-6120-4484-8D44-7E2026AED657}"/>
              </a:ext>
            </a:extLst>
          </p:cNvPr>
          <p:cNvSpPr>
            <a:spLocks noGrp="1"/>
          </p:cNvSpPr>
          <p:nvPr>
            <p:ph type="title"/>
          </p:nvPr>
        </p:nvSpPr>
        <p:spPr>
          <a:xfrm>
            <a:off x="2026826" y="365125"/>
            <a:ext cx="9326973" cy="1325563"/>
          </a:xfrm>
          <a:prstGeom prst="rect">
            <a:avLst/>
          </a:prstGeom>
        </p:spPr>
        <p:txBody>
          <a:bodyPr vert="horz" lIns="91440" tIns="45720" rIns="91440" bIns="45720" rtlCol="0" anchor="ctr">
            <a:normAutofit/>
          </a:bodyPr>
          <a:lstStyle/>
          <a:p>
            <a:r>
              <a:rPr lang="en-US"/>
              <a:t>Click to edit Master title style</a:t>
            </a:r>
            <a:endParaRPr lang="en-IN" dirty="0"/>
          </a:p>
        </p:txBody>
      </p:sp>
      <p:sp>
        <p:nvSpPr>
          <p:cNvPr id="3" name="Text Placeholder 2">
            <a:extLst>
              <a:ext uri="{FF2B5EF4-FFF2-40B4-BE49-F238E27FC236}">
                <a16:creationId xmlns:a16="http://schemas.microsoft.com/office/drawing/2014/main" xmlns="" id="{7E44CA1C-D0E7-42CE-8CEB-6E514C5701AB}"/>
              </a:ext>
            </a:extLst>
          </p:cNvPr>
          <p:cNvSpPr>
            <a:spLocks noGrp="1"/>
          </p:cNvSpPr>
          <p:nvPr>
            <p:ph type="body" idx="1"/>
          </p:nvPr>
        </p:nvSpPr>
        <p:spPr>
          <a:xfrm>
            <a:off x="838200" y="1825625"/>
            <a:ext cx="9682113" cy="23598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8" name="Rectangle 7">
            <a:extLst>
              <a:ext uri="{FF2B5EF4-FFF2-40B4-BE49-F238E27FC236}">
                <a16:creationId xmlns:a16="http://schemas.microsoft.com/office/drawing/2014/main" xmlns="" id="{41605BAC-9D39-404C-AD13-DD69DDFB97C6}"/>
              </a:ext>
            </a:extLst>
          </p:cNvPr>
          <p:cNvSpPr/>
          <p:nvPr/>
        </p:nvSpPr>
        <p:spPr>
          <a:xfrm>
            <a:off x="134377" y="122331"/>
            <a:ext cx="1712857" cy="1703294"/>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xmlns="" id="{4FED9456-7CCB-4A60-962C-2BC0ED7E66C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13970" y="453433"/>
            <a:ext cx="1353671" cy="870374"/>
          </a:xfrm>
          <a:prstGeom prst="rect">
            <a:avLst/>
          </a:prstGeom>
        </p:spPr>
      </p:pic>
      <p:sp>
        <p:nvSpPr>
          <p:cNvPr id="12" name="Rectangle 11">
            <a:extLst>
              <a:ext uri="{FF2B5EF4-FFF2-40B4-BE49-F238E27FC236}">
                <a16:creationId xmlns:a16="http://schemas.microsoft.com/office/drawing/2014/main" xmlns="" id="{4244CC2D-7374-4AFB-AABA-B8824998FC38}"/>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4" name="TextBox 13">
            <a:extLst>
              <a:ext uri="{FF2B5EF4-FFF2-40B4-BE49-F238E27FC236}">
                <a16:creationId xmlns:a16="http://schemas.microsoft.com/office/drawing/2014/main" xmlns="" id="{19C9B830-65CE-40FD-BDD2-ABD1DFDB131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6" name="TextBox 15">
            <a:extLst>
              <a:ext uri="{FF2B5EF4-FFF2-40B4-BE49-F238E27FC236}">
                <a16:creationId xmlns:a16="http://schemas.microsoft.com/office/drawing/2014/main" xmlns="" id="{021E2F4B-43D1-4E23-9D40-9F9BF91953A6}"/>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637837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2CEDE62-ABB3-FC1C-76B8-F7C89731AD54}"/>
              </a:ext>
            </a:extLst>
          </p:cNvPr>
          <p:cNvSpPr/>
          <p:nvPr/>
        </p:nvSpPr>
        <p:spPr>
          <a:xfrm>
            <a:off x="10161" y="1"/>
            <a:ext cx="12190413" cy="6858000"/>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IN" dirty="0"/>
          </a:p>
        </p:txBody>
      </p:sp>
      <p:sp>
        <p:nvSpPr>
          <p:cNvPr id="3" name="TextBox 5">
            <a:extLst>
              <a:ext uri="{FF2B5EF4-FFF2-40B4-BE49-F238E27FC236}">
                <a16:creationId xmlns:a16="http://schemas.microsoft.com/office/drawing/2014/main" xmlns="" id="{464E5350-F49E-1ECB-866A-8A8D9FC6F47D}"/>
              </a:ext>
            </a:extLst>
          </p:cNvPr>
          <p:cNvSpPr txBox="1">
            <a:spLocks noChangeArrowheads="1"/>
          </p:cNvSpPr>
          <p:nvPr/>
        </p:nvSpPr>
        <p:spPr bwMode="auto">
          <a:xfrm>
            <a:off x="9409747" y="239187"/>
            <a:ext cx="3432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IN" altLang="en-US" dirty="0">
                <a:solidFill>
                  <a:schemeClr val="bg1"/>
                </a:solidFill>
              </a:rPr>
              <a:t>www.cambridge.edu.in</a:t>
            </a:r>
          </a:p>
        </p:txBody>
      </p:sp>
      <p:pic>
        <p:nvPicPr>
          <p:cNvPr id="4" name="Picture Placeholder 8">
            <a:extLst>
              <a:ext uri="{FF2B5EF4-FFF2-40B4-BE49-F238E27FC236}">
                <a16:creationId xmlns:a16="http://schemas.microsoft.com/office/drawing/2014/main" xmlns="" id="{2EFCBA0D-4BCF-F9C5-708E-5906E8AFD0A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61" t="-110" r="36201" b="2740"/>
          <a:stretch>
            <a:fillRect/>
          </a:stretch>
        </p:blipFill>
        <p:spPr>
          <a:xfrm>
            <a:off x="6333938" y="848261"/>
            <a:ext cx="5866636" cy="6009740"/>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p:spPr>
      </p:pic>
      <p:sp>
        <p:nvSpPr>
          <p:cNvPr id="5" name="Title 6">
            <a:extLst>
              <a:ext uri="{FF2B5EF4-FFF2-40B4-BE49-F238E27FC236}">
                <a16:creationId xmlns:a16="http://schemas.microsoft.com/office/drawing/2014/main" xmlns="" id="{794299C3-7F08-6612-657B-9AF785B9E77C}"/>
              </a:ext>
            </a:extLst>
          </p:cNvPr>
          <p:cNvSpPr txBox="1">
            <a:spLocks/>
          </p:cNvSpPr>
          <p:nvPr/>
        </p:nvSpPr>
        <p:spPr>
          <a:xfrm>
            <a:off x="251936" y="6282358"/>
            <a:ext cx="6323777" cy="46166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2000" i="1" dirty="0">
                <a:solidFill>
                  <a:schemeClr val="bg1"/>
                </a:solidFill>
              </a:rPr>
              <a:t>Department of </a:t>
            </a:r>
            <a:r>
              <a:rPr lang="en-US" altLang="en-US" sz="2000" dirty="0">
                <a:solidFill>
                  <a:schemeClr val="bg1"/>
                </a:solidFill>
              </a:rPr>
              <a:t>Artificial Intelligence and Machine Learning</a:t>
            </a:r>
            <a:endParaRPr lang="en-IN" altLang="en-US" sz="2000" dirty="0">
              <a:solidFill>
                <a:schemeClr val="bg1"/>
              </a:solidFill>
            </a:endParaRPr>
          </a:p>
        </p:txBody>
      </p:sp>
      <p:pic>
        <p:nvPicPr>
          <p:cNvPr id="6" name="Picture 1">
            <a:extLst>
              <a:ext uri="{FF2B5EF4-FFF2-40B4-BE49-F238E27FC236}">
                <a16:creationId xmlns:a16="http://schemas.microsoft.com/office/drawing/2014/main" xmlns="" id="{0ADEEA5E-7E34-2144-13C2-A6D5700E518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9513" y="315689"/>
            <a:ext cx="2466975" cy="1585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8">
            <a:extLst>
              <a:ext uri="{FF2B5EF4-FFF2-40B4-BE49-F238E27FC236}">
                <a16:creationId xmlns:a16="http://schemas.microsoft.com/office/drawing/2014/main" xmlns="" id="{A0C4A2F1-5814-E0F5-F08D-984505CB2F7F}"/>
              </a:ext>
            </a:extLst>
          </p:cNvPr>
          <p:cNvSpPr txBox="1"/>
          <p:nvPr/>
        </p:nvSpPr>
        <p:spPr>
          <a:xfrm>
            <a:off x="-1036901" y="2004213"/>
            <a:ext cx="5866636" cy="1058128"/>
          </a:xfrm>
          <a:prstGeom prst="rect">
            <a:avLst/>
          </a:prstGeom>
        </p:spPr>
        <p:txBody>
          <a:bodyPr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en-US" sz="2400" b="1" dirty="0" smtClean="0">
                <a:solidFill>
                  <a:srgbClr val="00A1DA"/>
                </a:solidFill>
                <a:latin typeface="Times New Roman" panose="02020603050405020304" pitchFamily="18" charset="0"/>
                <a:cs typeface="Times New Roman" panose="02020603050405020304" pitchFamily="18" charset="0"/>
              </a:rPr>
              <a:t>Subject Code:21AIMP67</a:t>
            </a:r>
            <a:endParaRPr lang="en-US" sz="2400" b="1" i="1" dirty="0">
              <a:solidFill>
                <a:schemeClr val="accent6">
                  <a:lumMod val="20000"/>
                  <a:lumOff val="80000"/>
                </a:schemeClr>
              </a:solidFill>
              <a:latin typeface="Times New Roman" panose="02020603050405020304" pitchFamily="18" charset="0"/>
              <a:cs typeface="Times New Roman" panose="02020603050405020304" pitchFamily="18" charset="0"/>
            </a:endParaRPr>
          </a:p>
        </p:txBody>
      </p:sp>
      <p:sp>
        <p:nvSpPr>
          <p:cNvPr id="8" name="Text Box 1">
            <a:extLst>
              <a:ext uri="{FF2B5EF4-FFF2-40B4-BE49-F238E27FC236}">
                <a16:creationId xmlns:a16="http://schemas.microsoft.com/office/drawing/2014/main" xmlns="" id="{FA002994-4AFB-F7B7-5C48-7F3706BD290E}"/>
              </a:ext>
            </a:extLst>
          </p:cNvPr>
          <p:cNvSpPr txBox="1"/>
          <p:nvPr/>
        </p:nvSpPr>
        <p:spPr>
          <a:xfrm>
            <a:off x="251936" y="3164952"/>
            <a:ext cx="6697980" cy="892552"/>
          </a:xfrm>
          <a:prstGeom prst="rect">
            <a:avLst/>
          </a:prstGeom>
          <a:noFill/>
        </p:spPr>
        <p:txBody>
          <a:bodyPr wrap="square" rtlCol="0">
            <a:spAutoFit/>
          </a:bodyPr>
          <a:lstStyle/>
          <a:p>
            <a:r>
              <a:rPr lang="en-US" sz="2800" b="1" dirty="0">
                <a:solidFill>
                  <a:srgbClr val="00B0F0"/>
                </a:solidFill>
              </a:rPr>
              <a:t>Project Name: </a:t>
            </a:r>
            <a:endParaRPr lang="en-US" sz="2800" b="1" dirty="0" smtClean="0">
              <a:solidFill>
                <a:srgbClr val="00B0F0"/>
              </a:solidFill>
            </a:endParaRPr>
          </a:p>
          <a:p>
            <a:r>
              <a:rPr lang="en-US" sz="2400" b="1" dirty="0" smtClean="0">
                <a:solidFill>
                  <a:srgbClr val="00B0F0"/>
                </a:solidFill>
              </a:rPr>
              <a:t>Digital Voting System                             </a:t>
            </a:r>
            <a:endParaRPr lang="en-US" sz="2400" b="1" dirty="0">
              <a:solidFill>
                <a:srgbClr val="00B0F0"/>
              </a:solidFill>
            </a:endParaRPr>
          </a:p>
        </p:txBody>
      </p:sp>
      <p:sp>
        <p:nvSpPr>
          <p:cNvPr id="9" name="Text Box 2">
            <a:extLst>
              <a:ext uri="{FF2B5EF4-FFF2-40B4-BE49-F238E27FC236}">
                <a16:creationId xmlns:a16="http://schemas.microsoft.com/office/drawing/2014/main" xmlns="" id="{11C23A01-A45D-68A1-0FB5-71A99417D6F9}"/>
              </a:ext>
            </a:extLst>
          </p:cNvPr>
          <p:cNvSpPr txBox="1"/>
          <p:nvPr/>
        </p:nvSpPr>
        <p:spPr>
          <a:xfrm>
            <a:off x="251936" y="4664874"/>
            <a:ext cx="4160533" cy="1384995"/>
          </a:xfrm>
          <a:prstGeom prst="rect">
            <a:avLst/>
          </a:prstGeom>
          <a:noFill/>
        </p:spPr>
        <p:txBody>
          <a:bodyPr wrap="square" rtlCol="0">
            <a:spAutoFit/>
          </a:bodyPr>
          <a:lstStyle/>
          <a:p>
            <a:r>
              <a:rPr lang="en-US" sz="1600" b="1" dirty="0">
                <a:solidFill>
                  <a:srgbClr val="00B0F0"/>
                </a:solidFill>
                <a:latin typeface="Times New Roman" panose="02020603050405020304" pitchFamily="18" charset="0"/>
                <a:cs typeface="Times New Roman" panose="02020603050405020304" pitchFamily="18" charset="0"/>
              </a:rPr>
              <a:t>Presented By :                               </a:t>
            </a:r>
            <a:endParaRPr lang="en-US" sz="1600" b="1" dirty="0">
              <a:solidFill>
                <a:schemeClr val="accent1"/>
              </a:solidFill>
              <a:latin typeface="Times New Roman" panose="02020603050405020304" pitchFamily="18" charset="0"/>
              <a:cs typeface="Times New Roman" panose="02020603050405020304" pitchFamily="18" charset="0"/>
            </a:endParaRPr>
          </a:p>
          <a:p>
            <a:r>
              <a:rPr lang="en-US" sz="1600" dirty="0">
                <a:solidFill>
                  <a:schemeClr val="bg1"/>
                </a:solidFill>
                <a:latin typeface="Times New Roman" panose="02020603050405020304" pitchFamily="18" charset="0"/>
                <a:cs typeface="Times New Roman" panose="02020603050405020304" pitchFamily="18" charset="0"/>
              </a:rPr>
              <a:t>	</a:t>
            </a:r>
            <a:r>
              <a:rPr lang="en-US" sz="1600" dirty="0" smtClean="0">
                <a:solidFill>
                  <a:schemeClr val="bg1"/>
                </a:solidFill>
                <a:latin typeface="Times New Roman" panose="02020603050405020304" pitchFamily="18" charset="0"/>
                <a:cs typeface="Times New Roman" panose="02020603050405020304" pitchFamily="18" charset="0"/>
              </a:rPr>
              <a:t>Chethan Swamy N S</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smtClean="0">
                <a:solidFill>
                  <a:schemeClr val="bg1"/>
                </a:solidFill>
                <a:latin typeface="Times New Roman" panose="02020603050405020304" pitchFamily="18" charset="0"/>
                <a:cs typeface="Times New Roman" panose="02020603050405020304" pitchFamily="18" charset="0"/>
              </a:rPr>
              <a:t>1CD21AI008</a:t>
            </a:r>
            <a:endParaRPr lang="en-US" sz="1600" dirty="0">
              <a:solidFill>
                <a:schemeClr val="bg1"/>
              </a:solidFill>
              <a:latin typeface="Times New Roman" panose="02020603050405020304" pitchFamily="18" charset="0"/>
              <a:cs typeface="Times New Roman" panose="02020603050405020304" pitchFamily="18" charset="0"/>
            </a:endParaRPr>
          </a:p>
          <a:p>
            <a:r>
              <a:rPr lang="en-US" sz="1600" dirty="0">
                <a:solidFill>
                  <a:schemeClr val="bg1"/>
                </a:solidFill>
                <a:latin typeface="Times New Roman" panose="02020603050405020304" pitchFamily="18" charset="0"/>
                <a:cs typeface="Times New Roman" panose="02020603050405020304" pitchFamily="18" charset="0"/>
              </a:rPr>
              <a:t>	</a:t>
            </a:r>
            <a:r>
              <a:rPr lang="en-US" sz="1600" dirty="0" smtClean="0">
                <a:solidFill>
                  <a:schemeClr val="bg1"/>
                </a:solidFill>
                <a:latin typeface="Times New Roman" panose="02020603050405020304" pitchFamily="18" charset="0"/>
                <a:cs typeface="Times New Roman" panose="02020603050405020304" pitchFamily="18" charset="0"/>
              </a:rPr>
              <a:t>Ebin M S</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smtClean="0">
                <a:solidFill>
                  <a:schemeClr val="bg1"/>
                </a:solidFill>
                <a:latin typeface="Times New Roman" panose="02020603050405020304" pitchFamily="18" charset="0"/>
                <a:cs typeface="Times New Roman" panose="02020603050405020304" pitchFamily="18" charset="0"/>
              </a:rPr>
              <a:t>                  1CD21AI062</a:t>
            </a:r>
            <a:endParaRPr lang="en-US" sz="1600" dirty="0">
              <a:solidFill>
                <a:schemeClr val="bg1"/>
              </a:solidFill>
              <a:latin typeface="Times New Roman" panose="02020603050405020304" pitchFamily="18" charset="0"/>
              <a:cs typeface="Times New Roman" panose="02020603050405020304" pitchFamily="18" charset="0"/>
            </a:endParaRPr>
          </a:p>
          <a:p>
            <a:r>
              <a:rPr lang="en-US" sz="1600" dirty="0">
                <a:solidFill>
                  <a:schemeClr val="bg1"/>
                </a:solidFill>
                <a:latin typeface="Times New Roman" panose="02020603050405020304" pitchFamily="18" charset="0"/>
                <a:cs typeface="Times New Roman" panose="02020603050405020304" pitchFamily="18" charset="0"/>
              </a:rPr>
              <a:t>	</a:t>
            </a:r>
            <a:r>
              <a:rPr lang="en-US" sz="1600" dirty="0">
                <a:solidFill>
                  <a:schemeClr val="bg1"/>
                </a:solidFill>
              </a:rPr>
              <a:t>	</a:t>
            </a:r>
            <a:r>
              <a:rPr lang="en-US" dirty="0">
                <a:solidFill>
                  <a:schemeClr val="bg1"/>
                </a:solidFill>
              </a:rPr>
              <a:t>  </a:t>
            </a:r>
          </a:p>
          <a:p>
            <a:r>
              <a:rPr lang="en-US" dirty="0">
                <a:solidFill>
                  <a:schemeClr val="bg1"/>
                </a:solidFill>
              </a:rPr>
              <a:t>              </a:t>
            </a:r>
            <a:endParaRPr lang="en-US" sz="1600" dirty="0">
              <a:solidFill>
                <a:schemeClr val="bg1"/>
              </a:solidFill>
            </a:endParaRPr>
          </a:p>
        </p:txBody>
      </p:sp>
    </p:spTree>
    <p:extLst>
      <p:ext uri="{BB962C8B-B14F-4D97-AF65-F5344CB8AC3E}">
        <p14:creationId xmlns:p14="http://schemas.microsoft.com/office/powerpoint/2010/main" val="20823904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42160" y="1148080"/>
            <a:ext cx="2590196" cy="523220"/>
          </a:xfrm>
          <a:prstGeom prst="rect">
            <a:avLst/>
          </a:prstGeom>
          <a:noFill/>
        </p:spPr>
        <p:txBody>
          <a:bodyPr wrap="none" rtlCol="0">
            <a:spAutoFit/>
          </a:bodyPr>
          <a:lstStyle/>
          <a:p>
            <a:r>
              <a:rPr lang="en-IN" sz="2800" b="1" dirty="0" smtClean="0"/>
              <a:t>Implementation</a:t>
            </a:r>
            <a:endParaRPr lang="en-IN" sz="2800" b="1" dirty="0"/>
          </a:p>
        </p:txBody>
      </p:sp>
      <p:sp>
        <p:nvSpPr>
          <p:cNvPr id="3" name="TextBox 2"/>
          <p:cNvSpPr txBox="1"/>
          <p:nvPr/>
        </p:nvSpPr>
        <p:spPr>
          <a:xfrm>
            <a:off x="2225040" y="2103120"/>
            <a:ext cx="8707120" cy="3416320"/>
          </a:xfrm>
          <a:prstGeom prst="rect">
            <a:avLst/>
          </a:prstGeom>
          <a:noFill/>
        </p:spPr>
        <p:txBody>
          <a:bodyPr wrap="square" rtlCol="0">
            <a:spAutoFit/>
          </a:bodyPr>
          <a:lstStyle/>
          <a:p>
            <a:pPr marL="285750" indent="-285750">
              <a:buFont typeface="Wingdings" pitchFamily="2" charset="2"/>
              <a:buChar char="Ø"/>
            </a:pPr>
            <a:r>
              <a:rPr lang="en-US" dirty="0"/>
              <a:t>Install Django and psycopg2 for PostgreSQL</a:t>
            </a:r>
            <a:r>
              <a:rPr lang="en-US" dirty="0" smtClean="0"/>
              <a:t>.</a:t>
            </a:r>
          </a:p>
          <a:p>
            <a:pPr marL="285750" indent="-285750">
              <a:buFont typeface="Wingdings" pitchFamily="2" charset="2"/>
              <a:buChar char="Ø"/>
            </a:pPr>
            <a:r>
              <a:rPr lang="en-IN" dirty="0"/>
              <a:t>Create a Django </a:t>
            </a:r>
            <a:r>
              <a:rPr lang="en-IN" dirty="0" smtClean="0"/>
              <a:t>Project</a:t>
            </a:r>
          </a:p>
          <a:p>
            <a:pPr marL="285750" indent="-285750">
              <a:buFont typeface="Wingdings" pitchFamily="2" charset="2"/>
              <a:buChar char="Ø"/>
            </a:pPr>
            <a:r>
              <a:rPr lang="en-US" dirty="0"/>
              <a:t>In settings.py, set up the PostgreSQL database configuration</a:t>
            </a:r>
            <a:r>
              <a:rPr lang="en-US" dirty="0" smtClean="0"/>
              <a:t>.</a:t>
            </a:r>
          </a:p>
          <a:p>
            <a:pPr marL="285750" indent="-285750">
              <a:buFont typeface="Wingdings" pitchFamily="2" charset="2"/>
              <a:buChar char="Ø"/>
            </a:pPr>
            <a:r>
              <a:rPr lang="en-US" dirty="0"/>
              <a:t>In vote/models.py, define the models for the voting system</a:t>
            </a:r>
            <a:r>
              <a:rPr lang="en-US" dirty="0" smtClean="0"/>
              <a:t>.</a:t>
            </a:r>
          </a:p>
          <a:p>
            <a:pPr marL="285750" indent="-285750">
              <a:buFont typeface="Wingdings" pitchFamily="2" charset="2"/>
              <a:buChar char="Ø"/>
            </a:pPr>
            <a:r>
              <a:rPr lang="en-US" dirty="0"/>
              <a:t>In vote/views.py, create views to handle voting and displaying results</a:t>
            </a:r>
            <a:r>
              <a:rPr lang="en-US" dirty="0" smtClean="0"/>
              <a:t>.</a:t>
            </a:r>
          </a:p>
          <a:p>
            <a:pPr marL="285750" indent="-285750">
              <a:buFont typeface="Wingdings" pitchFamily="2" charset="2"/>
              <a:buChar char="Ø"/>
            </a:pPr>
            <a:r>
              <a:rPr lang="en-US" dirty="0"/>
              <a:t>Create HTML templates for voting and results</a:t>
            </a:r>
            <a:r>
              <a:rPr lang="en-US" dirty="0" smtClean="0"/>
              <a:t>.</a:t>
            </a:r>
          </a:p>
          <a:p>
            <a:pPr marL="285750" indent="-285750">
              <a:buFont typeface="Wingdings" pitchFamily="2" charset="2"/>
              <a:buChar char="Ø"/>
            </a:pPr>
            <a:r>
              <a:rPr lang="en-US" dirty="0"/>
              <a:t>In </a:t>
            </a:r>
            <a:r>
              <a:rPr lang="en-US" dirty="0" err="1"/>
              <a:t>voting_system</a:t>
            </a:r>
            <a:r>
              <a:rPr lang="en-US" dirty="0"/>
              <a:t>/urls.py, include the vote app URLs</a:t>
            </a:r>
            <a:r>
              <a:rPr lang="en-US" dirty="0" smtClean="0"/>
              <a:t>.</a:t>
            </a:r>
          </a:p>
          <a:p>
            <a:pPr marL="285750" indent="-285750">
              <a:buFont typeface="Wingdings" pitchFamily="2" charset="2"/>
              <a:buChar char="Ø"/>
            </a:pPr>
            <a:r>
              <a:rPr lang="en-US" dirty="0"/>
              <a:t>Run migrations and create a superuser to access the admin interface</a:t>
            </a:r>
            <a:r>
              <a:rPr lang="en-US" dirty="0" smtClean="0"/>
              <a:t>.</a:t>
            </a:r>
          </a:p>
          <a:p>
            <a:pPr marL="285750" indent="-285750">
              <a:buFont typeface="Wingdings" pitchFamily="2" charset="2"/>
              <a:buChar char="Ø"/>
            </a:pPr>
            <a:r>
              <a:rPr lang="en-US" dirty="0"/>
              <a:t>In vote/admin.py, register your models</a:t>
            </a:r>
            <a:r>
              <a:rPr lang="en-US" dirty="0" smtClean="0"/>
              <a:t>.</a:t>
            </a:r>
          </a:p>
          <a:p>
            <a:pPr marL="285750" indent="-285750">
              <a:buFont typeface="Wingdings" pitchFamily="2" charset="2"/>
              <a:buChar char="Ø"/>
            </a:pPr>
            <a:r>
              <a:rPr lang="en-IN" dirty="0"/>
              <a:t>un the Development Server</a:t>
            </a:r>
            <a:endParaRPr lang="en-US" dirty="0" smtClean="0"/>
          </a:p>
          <a:p>
            <a:pPr marL="285750" indent="-285750">
              <a:buFont typeface="Wingdings" pitchFamily="2" charset="2"/>
              <a:buChar char="Ø"/>
            </a:pPr>
            <a:endParaRPr lang="en-IN" dirty="0" smtClean="0"/>
          </a:p>
          <a:p>
            <a:pPr marL="285750" indent="-285750">
              <a:buFont typeface="Wingdings" pitchFamily="2" charset="2"/>
              <a:buChar char="Ø"/>
            </a:pPr>
            <a:endParaRPr lang="en-IN" dirty="0"/>
          </a:p>
        </p:txBody>
      </p:sp>
      <p:sp>
        <p:nvSpPr>
          <p:cNvPr id="4" name="Rectangle 3">
            <a:extLst>
              <a:ext uri="{FF2B5EF4-FFF2-40B4-BE49-F238E27FC236}">
                <a16:creationId xmlns:a16="http://schemas.microsoft.com/office/drawing/2014/main" xmlns=""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684855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855" y="2113823"/>
            <a:ext cx="4062413" cy="37627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TextBox 2"/>
          <p:cNvSpPr txBox="1"/>
          <p:nvPr/>
        </p:nvSpPr>
        <p:spPr>
          <a:xfrm>
            <a:off x="2103120" y="467360"/>
            <a:ext cx="1110753" cy="523220"/>
          </a:xfrm>
          <a:prstGeom prst="rect">
            <a:avLst/>
          </a:prstGeom>
          <a:noFill/>
        </p:spPr>
        <p:txBody>
          <a:bodyPr wrap="none" rtlCol="0">
            <a:spAutoFit/>
          </a:bodyPr>
          <a:lstStyle/>
          <a:p>
            <a:r>
              <a:rPr lang="en-IN" sz="2800" b="1" dirty="0" smtClean="0"/>
              <a:t>Result</a:t>
            </a:r>
            <a:endParaRPr lang="en-IN" sz="2800" b="1"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3360" y="2113823"/>
            <a:ext cx="5760720" cy="3762721"/>
          </a:xfrm>
          <a:prstGeom prst="rect">
            <a:avLst/>
          </a:prstGeom>
        </p:spPr>
      </p:pic>
      <p:sp>
        <p:nvSpPr>
          <p:cNvPr id="5" name="Rectangle 4">
            <a:extLst>
              <a:ext uri="{FF2B5EF4-FFF2-40B4-BE49-F238E27FC236}">
                <a16:creationId xmlns:a16="http://schemas.microsoft.com/office/drawing/2014/main" xmlns="" id="{E582D59A-3017-19BA-4C92-55954E8D808A}"/>
              </a:ext>
            </a:extLst>
          </p:cNvPr>
          <p:cNvSpPr/>
          <p:nvPr/>
        </p:nvSpPr>
        <p:spPr>
          <a:xfrm>
            <a:off x="0" y="595520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3498736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61686767-A7E2-97B2-7548-81771EDB8517}"/>
              </a:ext>
            </a:extLst>
          </p:cNvPr>
          <p:cNvSpPr txBox="1"/>
          <p:nvPr/>
        </p:nvSpPr>
        <p:spPr>
          <a:xfrm>
            <a:off x="2348753" y="1068675"/>
            <a:ext cx="1963271" cy="523220"/>
          </a:xfrm>
          <a:prstGeom prst="rect">
            <a:avLst/>
          </a:prstGeom>
          <a:solidFill>
            <a:schemeClr val="bg2"/>
          </a:solidFill>
        </p:spPr>
        <p:txBody>
          <a:bodyPr wrap="square" rtlCol="0">
            <a:spAutoFit/>
          </a:bodyPr>
          <a:lstStyle/>
          <a:p>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lang="en-IN"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xmlns="" id="{AACC9A52-9723-585A-D581-F53DF7F22C49}"/>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xmlns="" id="{FE3B8B22-D3F3-4A68-4631-4B1BEAE1E470}"/>
              </a:ext>
            </a:extLst>
          </p:cNvPr>
          <p:cNvSpPr txBox="1"/>
          <p:nvPr/>
        </p:nvSpPr>
        <p:spPr>
          <a:xfrm>
            <a:off x="2255520" y="2008859"/>
            <a:ext cx="8344819" cy="1908215"/>
          </a:xfrm>
          <a:prstGeom prst="rect">
            <a:avLst/>
          </a:prstGeom>
          <a:noFill/>
        </p:spPr>
        <p:txBody>
          <a:bodyPr wrap="square">
            <a:spAutoFit/>
          </a:bodyPr>
          <a:lstStyle/>
          <a:p>
            <a:endParaRPr lang="en-US" sz="1400" dirty="0"/>
          </a:p>
          <a:p>
            <a:r>
              <a:rPr lang="en-US" dirty="0"/>
              <a:t>Online voting systems offer increased accessibility and efficiency, making it easier for a broader range of voters to participate. They also provide cost savings and faster results compared to traditional methods. </a:t>
            </a:r>
            <a:r>
              <a:rPr lang="en-US" dirty="0" smtClean="0"/>
              <a:t>These model provides strong </a:t>
            </a:r>
            <a:r>
              <a:rPr lang="en-US" dirty="0"/>
              <a:t>security protocols, ensuring system reliability, and designing inclusive solutions that accommodate all voters, while maintaining transparency and public trust in the electoral process.</a:t>
            </a:r>
          </a:p>
          <a:p>
            <a:pPr algn="just"/>
            <a:endParaRPr lang="en-US" sz="14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xmlns="" id="{D27FCD9C-47F1-CA02-D24C-16F85A736CD6}"/>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4175045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1694BB-8285-4F20-C97C-4AE07144545C}"/>
              </a:ext>
            </a:extLst>
          </p:cNvPr>
          <p:cNvSpPr txBox="1"/>
          <p:nvPr/>
        </p:nvSpPr>
        <p:spPr>
          <a:xfrm>
            <a:off x="2119745" y="843726"/>
            <a:ext cx="2430821" cy="523220"/>
          </a:xfrm>
          <a:prstGeom prst="rect">
            <a:avLst/>
          </a:prstGeom>
          <a:solidFill>
            <a:schemeClr val="bg2"/>
          </a:solidFill>
        </p:spPr>
        <p:txBody>
          <a:bodyPr wrap="square" rtlCol="0">
            <a:spAutoFit/>
          </a:bodyPr>
          <a:lstStyle/>
          <a:p>
            <a:r>
              <a:rPr lang="en-IN" sz="2800" b="1" dirty="0"/>
              <a:t>Future Work</a:t>
            </a:r>
          </a:p>
        </p:txBody>
      </p:sp>
      <p:sp>
        <p:nvSpPr>
          <p:cNvPr id="3" name="Rectangle 2">
            <a:extLst>
              <a:ext uri="{FF2B5EF4-FFF2-40B4-BE49-F238E27FC236}">
                <a16:creationId xmlns:a16="http://schemas.microsoft.com/office/drawing/2014/main" xmlns="" id="{ECFC3703-ADC1-38FB-7419-1CD364238134}"/>
              </a:ext>
            </a:extLst>
          </p:cNvPr>
          <p:cNvSpPr/>
          <p:nvPr/>
        </p:nvSpPr>
        <p:spPr>
          <a:xfrm>
            <a:off x="80682" y="5979459"/>
            <a:ext cx="4536142" cy="72614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67F3DF03-AF59-06E0-30B1-273F0CE988B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10" name="TextBox 9"/>
          <p:cNvSpPr txBox="1"/>
          <p:nvPr/>
        </p:nvSpPr>
        <p:spPr>
          <a:xfrm>
            <a:off x="2348753" y="1878676"/>
            <a:ext cx="9363880" cy="3416320"/>
          </a:xfrm>
          <a:prstGeom prst="rect">
            <a:avLst/>
          </a:prstGeom>
          <a:noFill/>
        </p:spPr>
        <p:txBody>
          <a:bodyPr wrap="square" rtlCol="0">
            <a:spAutoFit/>
          </a:bodyPr>
          <a:lstStyle/>
          <a:p>
            <a:pPr marL="285750" indent="-285750">
              <a:buFont typeface="Wingdings" pitchFamily="2" charset="2"/>
              <a:buChar char="Ø"/>
            </a:pPr>
            <a:r>
              <a:rPr lang="en-US" b="1" dirty="0"/>
              <a:t>Enhanced Security and </a:t>
            </a:r>
            <a:r>
              <a:rPr lang="en-US" b="1" dirty="0" smtClean="0"/>
              <a:t>Privacy </a:t>
            </a:r>
            <a:r>
              <a:rPr lang="en-US" dirty="0" smtClean="0"/>
              <a:t>: Implement </a:t>
            </a:r>
            <a:r>
              <a:rPr lang="en-US" dirty="0"/>
              <a:t>advanced cryptographic techniques and biometric authentication to ensure vote security and voter privacy.</a:t>
            </a:r>
          </a:p>
          <a:p>
            <a:pPr marL="285750" indent="-285750">
              <a:buFont typeface="Wingdings" pitchFamily="2" charset="2"/>
              <a:buChar char="Ø"/>
            </a:pPr>
            <a:r>
              <a:rPr lang="en-US" b="1" dirty="0"/>
              <a:t>Increased </a:t>
            </a:r>
            <a:r>
              <a:rPr lang="en-US" b="1" dirty="0" smtClean="0"/>
              <a:t>Accessibility </a:t>
            </a:r>
            <a:r>
              <a:rPr lang="en-US" dirty="0" smtClean="0"/>
              <a:t>: Develop </a:t>
            </a:r>
            <a:r>
              <a:rPr lang="en-US" dirty="0"/>
              <a:t>technologies and infrastructure to make online voting accessible to all, including those in remote areas and individuals with disabilities.</a:t>
            </a:r>
          </a:p>
          <a:p>
            <a:pPr marL="285750" indent="-285750">
              <a:buFont typeface="Wingdings" pitchFamily="2" charset="2"/>
              <a:buChar char="Ø"/>
            </a:pPr>
            <a:r>
              <a:rPr lang="en-US" b="1" dirty="0"/>
              <a:t>Public Trust and </a:t>
            </a:r>
            <a:r>
              <a:rPr lang="en-US" b="1" dirty="0" smtClean="0"/>
              <a:t>Transparency </a:t>
            </a:r>
            <a:r>
              <a:rPr lang="en-US" dirty="0" smtClean="0"/>
              <a:t>: Ensure </a:t>
            </a:r>
            <a:r>
              <a:rPr lang="en-US" dirty="0"/>
              <a:t>transparent voting processes through open-source software, independent audits, and public education to build trust.</a:t>
            </a:r>
          </a:p>
          <a:p>
            <a:pPr marL="285750" indent="-285750">
              <a:buFont typeface="Wingdings" pitchFamily="2" charset="2"/>
              <a:buChar char="Ø"/>
            </a:pPr>
            <a:r>
              <a:rPr lang="en-US" b="1" dirty="0"/>
              <a:t>Scalability and </a:t>
            </a:r>
            <a:r>
              <a:rPr lang="en-US" b="1" dirty="0" smtClean="0"/>
              <a:t>Reliability </a:t>
            </a:r>
            <a:r>
              <a:rPr lang="en-US" dirty="0" smtClean="0"/>
              <a:t>: Create </a:t>
            </a:r>
            <a:r>
              <a:rPr lang="en-US" dirty="0"/>
              <a:t>robust and scalable infrastructure capable of handling large-scale elections with disaster recovery plans.</a:t>
            </a:r>
          </a:p>
          <a:p>
            <a:pPr marL="285750" indent="-285750">
              <a:buFont typeface="Wingdings" pitchFamily="2" charset="2"/>
              <a:buChar char="Ø"/>
            </a:pPr>
            <a:r>
              <a:rPr lang="en-US" b="1" dirty="0"/>
              <a:t>Legal and Regulatory </a:t>
            </a:r>
            <a:r>
              <a:rPr lang="en-US" b="1" dirty="0" smtClean="0"/>
              <a:t>Frameworks </a:t>
            </a:r>
            <a:r>
              <a:rPr lang="en-US" dirty="0" smtClean="0"/>
              <a:t>: Develop </a:t>
            </a:r>
            <a:r>
              <a:rPr lang="en-US" dirty="0"/>
              <a:t>international standards and certification processes to ensure compliance and consistency across different jurisdictions.</a:t>
            </a:r>
          </a:p>
          <a:p>
            <a:pPr marL="285750" indent="-285750">
              <a:buFont typeface="Wingdings" pitchFamily="2" charset="2"/>
              <a:buChar char="Ø"/>
            </a:pPr>
            <a:endParaRPr lang="en-US" dirty="0"/>
          </a:p>
          <a:p>
            <a:pPr marL="285750" indent="-285750">
              <a:buFont typeface="Wingdings" pitchFamily="2" charset="2"/>
              <a:buChar char="Ø"/>
            </a:pPr>
            <a:endParaRPr lang="en-US" dirty="0"/>
          </a:p>
        </p:txBody>
      </p:sp>
    </p:spTree>
    <p:extLst>
      <p:ext uri="{BB962C8B-B14F-4D97-AF65-F5344CB8AC3E}">
        <p14:creationId xmlns:p14="http://schemas.microsoft.com/office/powerpoint/2010/main" val="19285172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99360" y="929660"/>
            <a:ext cx="1678088" cy="523220"/>
          </a:xfrm>
          <a:prstGeom prst="rect">
            <a:avLst/>
          </a:prstGeom>
          <a:noFill/>
        </p:spPr>
        <p:txBody>
          <a:bodyPr wrap="none" rtlCol="0">
            <a:spAutoFit/>
          </a:bodyPr>
          <a:lstStyle/>
          <a:p>
            <a:r>
              <a:rPr lang="en-IN" sz="2800" b="1" dirty="0" smtClean="0"/>
              <a:t>Reference</a:t>
            </a:r>
            <a:endParaRPr lang="en-IN" sz="2800" b="1" dirty="0"/>
          </a:p>
        </p:txBody>
      </p:sp>
      <p:sp>
        <p:nvSpPr>
          <p:cNvPr id="3" name="TextBox 2"/>
          <p:cNvSpPr txBox="1"/>
          <p:nvPr/>
        </p:nvSpPr>
        <p:spPr>
          <a:xfrm>
            <a:off x="2580640" y="1950720"/>
            <a:ext cx="8859520" cy="1200329"/>
          </a:xfrm>
          <a:prstGeom prst="rect">
            <a:avLst/>
          </a:prstGeom>
          <a:noFill/>
        </p:spPr>
        <p:txBody>
          <a:bodyPr wrap="square" rtlCol="0">
            <a:spAutoFit/>
          </a:bodyPr>
          <a:lstStyle/>
          <a:p>
            <a:pPr marL="342900" indent="-342900">
              <a:buFont typeface="+mj-lt"/>
              <a:buAutoNum type="arabicPeriod"/>
            </a:pPr>
            <a:r>
              <a:rPr lang="en-IN" dirty="0" smtClean="0"/>
              <a:t>Meelis Kitsing . </a:t>
            </a:r>
            <a:r>
              <a:rPr lang="en-IN" dirty="0"/>
              <a:t>Online Participation in Estonia: Active Voting, Low Engagement, 2011</a:t>
            </a:r>
            <a:r>
              <a:rPr lang="en-IN" dirty="0" smtClean="0"/>
              <a:t>.</a:t>
            </a:r>
          </a:p>
          <a:p>
            <a:r>
              <a:rPr lang="en-IN" dirty="0" smtClean="0"/>
              <a:t>2 .  Micha  Germann , </a:t>
            </a:r>
            <a:r>
              <a:rPr lang="en-IN" dirty="0"/>
              <a:t>Flurin Conradin, Christoph Wellig, Uwe Serdül. Five years of internet voting for Swiss expatriates, 2014. </a:t>
            </a:r>
            <a:endParaRPr lang="en-IN" dirty="0" smtClean="0"/>
          </a:p>
          <a:p>
            <a:r>
              <a:rPr lang="en-IN" dirty="0" smtClean="0"/>
              <a:t>3.   </a:t>
            </a:r>
            <a:r>
              <a:rPr lang="en-IN" dirty="0"/>
              <a:t>Joseph .D. Enoch, Nne .R. Saturday. Biometric online voting system in Nigeria, 2017.</a:t>
            </a:r>
          </a:p>
        </p:txBody>
      </p:sp>
      <p:sp>
        <p:nvSpPr>
          <p:cNvPr id="4" name="Rectangle 3">
            <a:extLst>
              <a:ext uri="{FF2B5EF4-FFF2-40B4-BE49-F238E27FC236}">
                <a16:creationId xmlns:a16="http://schemas.microsoft.com/office/drawing/2014/main" xmlns=""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73466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42DCDE52-4716-C122-F46F-1ABFAFD865E2}"/>
              </a:ext>
            </a:extLst>
          </p:cNvPr>
          <p:cNvSpPr/>
          <p:nvPr/>
        </p:nvSpPr>
        <p:spPr>
          <a:xfrm>
            <a:off x="89647" y="6006353"/>
            <a:ext cx="4509247"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xmlns="" id="{8CA3C6D3-8B26-CCB1-240C-B2A720D1648E}"/>
              </a:ext>
            </a:extLst>
          </p:cNvPr>
          <p:cNvSpPr txBox="1"/>
          <p:nvPr/>
        </p:nvSpPr>
        <p:spPr>
          <a:xfrm>
            <a:off x="3666564" y="2626659"/>
            <a:ext cx="5593977" cy="1015663"/>
          </a:xfrm>
          <a:prstGeom prst="rect">
            <a:avLst/>
          </a:prstGeom>
          <a:noFill/>
        </p:spPr>
        <p:txBody>
          <a:bodyPr wrap="square" rtlCol="0">
            <a:spAutoFit/>
          </a:bodyPr>
          <a:lstStyle/>
          <a:p>
            <a:r>
              <a:rPr lang="en-IN" sz="6000" dirty="0">
                <a:latin typeface="Sitka Subheading" pitchFamily="2" charset="0"/>
              </a:rPr>
              <a:t>THANK YOU</a:t>
            </a:r>
          </a:p>
        </p:txBody>
      </p:sp>
      <p:sp>
        <p:nvSpPr>
          <p:cNvPr id="4" name="Rectangle 3">
            <a:extLst>
              <a:ext uri="{FF2B5EF4-FFF2-40B4-BE49-F238E27FC236}">
                <a16:creationId xmlns:a16="http://schemas.microsoft.com/office/drawing/2014/main" xmlns="" id="{008A89C9-3F04-59A9-9730-D0243AE130E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9895390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75165" y="920988"/>
            <a:ext cx="1430263" cy="523220"/>
          </a:xfrm>
          <a:prstGeom prst="rect">
            <a:avLst/>
          </a:prstGeom>
          <a:noFill/>
        </p:spPr>
        <p:txBody>
          <a:bodyPr wrap="none" rtlCol="0">
            <a:spAutoFit/>
          </a:bodyPr>
          <a:lstStyle/>
          <a:p>
            <a:r>
              <a:rPr lang="en-IN" sz="2800" b="1" dirty="0" smtClean="0"/>
              <a:t>Abstract</a:t>
            </a:r>
            <a:endParaRPr lang="en-IN" sz="2800" b="1" dirty="0"/>
          </a:p>
        </p:txBody>
      </p:sp>
      <p:sp>
        <p:nvSpPr>
          <p:cNvPr id="3" name="TextBox 2"/>
          <p:cNvSpPr txBox="1"/>
          <p:nvPr/>
        </p:nvSpPr>
        <p:spPr>
          <a:xfrm>
            <a:off x="1971041" y="1717040"/>
            <a:ext cx="8382000" cy="3970318"/>
          </a:xfrm>
          <a:prstGeom prst="rect">
            <a:avLst/>
          </a:prstGeom>
          <a:noFill/>
        </p:spPr>
        <p:txBody>
          <a:bodyPr wrap="square" rtlCol="0">
            <a:spAutoFit/>
          </a:bodyPr>
          <a:lstStyle/>
          <a:p>
            <a:r>
              <a:rPr lang="en-US" dirty="0"/>
              <a:t>In today’s scenario, voters have to go to the polling booth to vote which takes time and the voting percentage is also low due to some voters do not go to polling booth to cast the vote. Digital voting would be helpful as voter can vote online from their computer or laptop or smartphone which can save time of voter, it will be also helpful to increase the voting percentage. Digital voting has admin login which will be handled by election commission and voter login which will be handled by voter. Voters can login through their voter ID number and password after a successful registration. The system will allows voters to view a list of candidates in their area, voters can get to know the candidates background (like income, works, etc.) and choose wisely. Once the election is started voter have to login into the account, select a candidate and have to give face id with webcam or front camera, if the face matches with the face given at the time of registration then voter will be promoted for two factor authentication, if two factor authentication is successful then the vote will be submitted and one voter can vote for a candidate only once per election. </a:t>
            </a:r>
            <a:endParaRPr lang="en-IN" dirty="0"/>
          </a:p>
        </p:txBody>
      </p:sp>
      <p:sp>
        <p:nvSpPr>
          <p:cNvPr id="4" name="Rectangle 3">
            <a:extLst>
              <a:ext uri="{FF2B5EF4-FFF2-40B4-BE49-F238E27FC236}">
                <a16:creationId xmlns:a16="http://schemas.microsoft.com/office/drawing/2014/main" xmlns=""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460098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F8D18A09-4593-BB11-AB94-965C6D541E33}"/>
              </a:ext>
            </a:extLst>
          </p:cNvPr>
          <p:cNvSpPr txBox="1"/>
          <p:nvPr/>
        </p:nvSpPr>
        <p:spPr>
          <a:xfrm>
            <a:off x="2380129" y="1097301"/>
            <a:ext cx="2116400"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Introduction</a:t>
            </a:r>
          </a:p>
        </p:txBody>
      </p:sp>
      <p:sp>
        <p:nvSpPr>
          <p:cNvPr id="5" name="TextBox 4">
            <a:extLst>
              <a:ext uri="{FF2B5EF4-FFF2-40B4-BE49-F238E27FC236}">
                <a16:creationId xmlns:a16="http://schemas.microsoft.com/office/drawing/2014/main" xmlns="" id="{4588D6EF-A1D6-0CBF-8B67-AC213600C998}"/>
              </a:ext>
            </a:extLst>
          </p:cNvPr>
          <p:cNvSpPr txBox="1"/>
          <p:nvPr/>
        </p:nvSpPr>
        <p:spPr>
          <a:xfrm>
            <a:off x="1072342" y="1996751"/>
            <a:ext cx="9867207" cy="3416320"/>
          </a:xfrm>
          <a:prstGeom prst="rect">
            <a:avLst/>
          </a:prstGeom>
          <a:noFill/>
        </p:spPr>
        <p:txBody>
          <a:bodyPr wrap="square" rtlCol="0">
            <a:spAutoFit/>
          </a:bodyPr>
          <a:lstStyle/>
          <a:p>
            <a:pPr marL="285750" indent="-285750">
              <a:buFont typeface="Wingdings" pitchFamily="2" charset="2"/>
              <a:buChar char="Ø"/>
            </a:pPr>
            <a:r>
              <a:rPr lang="en-US" dirty="0"/>
              <a:t>An online voting system is a software platform that enables voters to cast their votes electronically from any location via the internet, typically using a computer, smartphone, or other digital devices. </a:t>
            </a:r>
            <a:endParaRPr lang="en-US" dirty="0" smtClean="0"/>
          </a:p>
          <a:p>
            <a:pPr marL="285750" indent="-285750">
              <a:buFont typeface="Wingdings" pitchFamily="2" charset="2"/>
              <a:buChar char="Ø"/>
            </a:pPr>
            <a:r>
              <a:rPr lang="en-US" dirty="0"/>
              <a:t>It will have admin login and voter login. Admin login will be handled by election commission. Voter have to register one time by the unique voter identification number and can set a password for login and have to give face id with use of webcam or front </a:t>
            </a:r>
            <a:r>
              <a:rPr lang="en-US" dirty="0" smtClean="0"/>
              <a:t>camera</a:t>
            </a:r>
          </a:p>
          <a:p>
            <a:pPr marL="285750" indent="-285750">
              <a:buFont typeface="Wingdings" pitchFamily="2" charset="2"/>
              <a:buChar char="Ø"/>
            </a:pPr>
            <a:r>
              <a:rPr lang="en-US" dirty="0"/>
              <a:t>Voter can then login by unique voter identification number and password. For security purpose, at the time of voting the voter have to give face id, if face matches with the face given at the time of registration then the voter will be promoted for two factor authentication</a:t>
            </a:r>
            <a:r>
              <a:rPr lang="en-US" dirty="0" smtClean="0"/>
              <a:t>.</a:t>
            </a:r>
          </a:p>
          <a:p>
            <a:pPr marL="285750" indent="-285750">
              <a:buFont typeface="Wingdings" pitchFamily="2" charset="2"/>
              <a:buChar char="Ø"/>
            </a:pPr>
            <a:r>
              <a:rPr lang="en-US" dirty="0"/>
              <a:t>In two factor authentication, voter have to give the mobile one time password which is sent to the voter’s registered mobile number, if mobile one time password verification successful then voter have to give email one time password which is sent to the voter’s registered email address, if the email one time password verification is successful then the vote will be submitted. </a:t>
            </a:r>
            <a:endParaRPr lang="en-IN"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xmlns="" id="{8C62DCFD-4AB7-B1A2-FE2D-97DA6552AA1A}"/>
              </a:ext>
            </a:extLst>
          </p:cNvPr>
          <p:cNvSpPr/>
          <p:nvPr/>
        </p:nvSpPr>
        <p:spPr>
          <a:xfrm>
            <a:off x="98612" y="6006353"/>
            <a:ext cx="4563035" cy="7082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xmlns=""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9970076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74B70251-F982-8B44-EF47-866AF6D3B55B}"/>
              </a:ext>
            </a:extLst>
          </p:cNvPr>
          <p:cNvSpPr txBox="1"/>
          <p:nvPr/>
        </p:nvSpPr>
        <p:spPr>
          <a:xfrm>
            <a:off x="2064809" y="1062260"/>
            <a:ext cx="3305049" cy="523220"/>
          </a:xfrm>
          <a:prstGeom prst="rect">
            <a:avLst/>
          </a:prstGeom>
          <a:solidFill>
            <a:schemeClr val="bg2"/>
          </a:solidFill>
        </p:spPr>
        <p:txBody>
          <a:bodyPr wrap="square" rtlCol="0">
            <a:spAutoFit/>
          </a:bodyPr>
          <a:lstStyle/>
          <a:p>
            <a:r>
              <a:rPr lang="en-IN" sz="2800" dirty="0" smtClean="0">
                <a:ln w="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Problem</a:t>
            </a:r>
            <a:r>
              <a:rPr lang="en-IN" sz="2800" dirty="0" smtClean="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Statement</a:t>
            </a:r>
            <a:endParaRPr lang="en-IN"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xmlns="" id="{3FF6A331-5D11-BC01-A6B8-821EADFB36BB}"/>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xmlns="" id="{D085781C-659A-E00A-A0A5-FD55C01E714B}"/>
              </a:ext>
            </a:extLst>
          </p:cNvPr>
          <p:cNvSpPr txBox="1"/>
          <p:nvPr/>
        </p:nvSpPr>
        <p:spPr>
          <a:xfrm>
            <a:off x="1517230" y="2944427"/>
            <a:ext cx="9563877" cy="1569660"/>
          </a:xfrm>
          <a:prstGeom prst="rect">
            <a:avLst/>
          </a:prstGeom>
          <a:noFill/>
        </p:spPr>
        <p:txBody>
          <a:bodyPr wrap="square" rtlCol="0">
            <a:spAutoFit/>
          </a:bodyPr>
          <a:lstStyle/>
          <a:p>
            <a:pPr algn="ctr"/>
            <a:r>
              <a:rPr lang="en-US" sz="3200" b="1" i="1" dirty="0">
                <a:latin typeface="Times New Roman" panose="02020603050405020304" pitchFamily="18" charset="0"/>
                <a:cs typeface="Times New Roman" panose="02020603050405020304" pitchFamily="18" charset="0"/>
              </a:rPr>
              <a:t>" </a:t>
            </a:r>
            <a:r>
              <a:rPr lang="en-US" sz="3200" dirty="0"/>
              <a:t>Create an online voting system that is secure, easy to </a:t>
            </a:r>
            <a:r>
              <a:rPr lang="en-US" sz="3200" dirty="0" smtClean="0"/>
              <a:t>use </a:t>
            </a:r>
            <a:r>
              <a:rPr lang="en-US" sz="3200" dirty="0"/>
              <a:t>and ensures that only eligible people can </a:t>
            </a:r>
            <a:r>
              <a:rPr lang="en-US" sz="3200" dirty="0" smtClean="0"/>
              <a:t>cast their </a:t>
            </a:r>
            <a:r>
              <a:rPr lang="en-US" sz="3200" dirty="0"/>
              <a:t>votes </a:t>
            </a:r>
            <a:r>
              <a:rPr lang="en-US" sz="3200" dirty="0" smtClean="0"/>
              <a:t>and stay private</a:t>
            </a:r>
            <a:r>
              <a:rPr lang="en-US" sz="3200" b="1" i="1" dirty="0" smtClean="0">
                <a:latin typeface="Times New Roman" panose="02020603050405020304" pitchFamily="18" charset="0"/>
                <a:cs typeface="Times New Roman" panose="02020603050405020304" pitchFamily="18" charset="0"/>
              </a:rPr>
              <a:t>"</a:t>
            </a:r>
            <a:endParaRPr lang="en-IN" sz="3200" b="1" i="1"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xmlns="" id="{20355B67-0519-795A-F7D2-86F1929D8FC3}"/>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85632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345E72FB-8AF4-E190-1870-4A22A8169EEF}"/>
              </a:ext>
            </a:extLst>
          </p:cNvPr>
          <p:cNvSpPr txBox="1"/>
          <p:nvPr/>
        </p:nvSpPr>
        <p:spPr>
          <a:xfrm>
            <a:off x="121298" y="1839705"/>
            <a:ext cx="11747241" cy="646331"/>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xmlns="" id="{2EC3FD64-A1DE-6BF8-058C-3A4F38667717}"/>
              </a:ext>
            </a:extLst>
          </p:cNvPr>
          <p:cNvSpPr/>
          <p:nvPr/>
        </p:nvSpPr>
        <p:spPr>
          <a:xfrm>
            <a:off x="121298" y="5997388"/>
            <a:ext cx="4531384" cy="70320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AA7C507C-7013-90CE-06F2-E0F133071FF1}"/>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7" name="TextBox 6"/>
          <p:cNvSpPr txBox="1"/>
          <p:nvPr/>
        </p:nvSpPr>
        <p:spPr>
          <a:xfrm>
            <a:off x="2053242" y="2129408"/>
            <a:ext cx="9443259" cy="3416320"/>
          </a:xfrm>
          <a:prstGeom prst="rect">
            <a:avLst/>
          </a:prstGeom>
          <a:noFill/>
        </p:spPr>
        <p:txBody>
          <a:bodyPr wrap="square" rtlCol="0">
            <a:spAutoFit/>
          </a:bodyPr>
          <a:lstStyle/>
          <a:p>
            <a:pPr marL="285750" indent="-285750">
              <a:buFont typeface="Wingdings" pitchFamily="2" charset="2"/>
              <a:buChar char="Ø"/>
            </a:pPr>
            <a:r>
              <a:rPr lang="en-US" b="1" dirty="0"/>
              <a:t>Secure Voter Authentication:</a:t>
            </a:r>
            <a:r>
              <a:rPr lang="en-US" dirty="0"/>
              <a:t> Ensure that only eligible voters can access the system and cast their votes</a:t>
            </a:r>
            <a:r>
              <a:rPr lang="en-US" dirty="0" smtClean="0"/>
              <a:t>.</a:t>
            </a:r>
          </a:p>
          <a:p>
            <a:pPr marL="285750" indent="-285750">
              <a:buFont typeface="Wingdings" pitchFamily="2" charset="2"/>
              <a:buChar char="Ø"/>
            </a:pPr>
            <a:r>
              <a:rPr lang="en-US" b="1" dirty="0"/>
              <a:t>Vote Privacy:</a:t>
            </a:r>
            <a:r>
              <a:rPr lang="en-US" dirty="0"/>
              <a:t> Protect the confidentiality of each voter's choices</a:t>
            </a:r>
            <a:r>
              <a:rPr lang="en-US" dirty="0" smtClean="0"/>
              <a:t>.</a:t>
            </a:r>
          </a:p>
          <a:p>
            <a:pPr marL="285750" indent="-285750">
              <a:buFont typeface="Wingdings" pitchFamily="2" charset="2"/>
              <a:buChar char="Ø"/>
            </a:pPr>
            <a:r>
              <a:rPr lang="en-US" b="1" dirty="0"/>
              <a:t>Data Integrity:</a:t>
            </a:r>
            <a:r>
              <a:rPr lang="en-US" dirty="0"/>
              <a:t> Safeguard the accuracy and integrity of all voting data</a:t>
            </a:r>
            <a:r>
              <a:rPr lang="en-US" dirty="0" smtClean="0"/>
              <a:t>.</a:t>
            </a:r>
          </a:p>
          <a:p>
            <a:pPr marL="285750" indent="-285750">
              <a:buFont typeface="Wingdings" pitchFamily="2" charset="2"/>
              <a:buChar char="Ø"/>
            </a:pPr>
            <a:r>
              <a:rPr lang="en-US" b="1" dirty="0"/>
              <a:t>User-Friendly Interface:</a:t>
            </a:r>
            <a:r>
              <a:rPr lang="en-US" dirty="0"/>
              <a:t> Design an intuitive and easy-to-use platform for all voters</a:t>
            </a:r>
            <a:r>
              <a:rPr lang="en-US" dirty="0" smtClean="0"/>
              <a:t>.</a:t>
            </a:r>
          </a:p>
          <a:p>
            <a:pPr marL="285750" indent="-285750">
              <a:buFont typeface="Wingdings" pitchFamily="2" charset="2"/>
              <a:buChar char="Ø"/>
            </a:pPr>
            <a:r>
              <a:rPr lang="en-US" b="1" dirty="0" smtClean="0"/>
              <a:t>Accessibility</a:t>
            </a:r>
            <a:r>
              <a:rPr lang="en-US" b="1" dirty="0"/>
              <a:t>:</a:t>
            </a:r>
            <a:r>
              <a:rPr lang="en-US" dirty="0"/>
              <a:t> Make the system accessible to people with disabilities and those with limited technology access</a:t>
            </a:r>
            <a:r>
              <a:rPr lang="en-US" dirty="0" smtClean="0"/>
              <a:t>.</a:t>
            </a:r>
          </a:p>
          <a:p>
            <a:pPr marL="285750" indent="-285750">
              <a:buFont typeface="Wingdings" pitchFamily="2" charset="2"/>
              <a:buChar char="Ø"/>
            </a:pPr>
            <a:r>
              <a:rPr lang="en-US" b="1" dirty="0" smtClean="0"/>
              <a:t>Transparency</a:t>
            </a:r>
            <a:r>
              <a:rPr lang="en-US" b="1" dirty="0"/>
              <a:t>:</a:t>
            </a:r>
            <a:r>
              <a:rPr lang="en-US" dirty="0"/>
              <a:t> Provide clear and verifiable processes to build and maintain trust in the system</a:t>
            </a:r>
            <a:r>
              <a:rPr lang="en-US" dirty="0" smtClean="0"/>
              <a:t>.</a:t>
            </a:r>
          </a:p>
          <a:p>
            <a:pPr marL="285750" indent="-285750">
              <a:buFont typeface="Wingdings" pitchFamily="2" charset="2"/>
              <a:buChar char="Ø"/>
            </a:pPr>
            <a:r>
              <a:rPr lang="en-US" b="1" dirty="0" smtClean="0"/>
              <a:t>Scalability</a:t>
            </a:r>
            <a:r>
              <a:rPr lang="en-US" b="1" dirty="0"/>
              <a:t>:</a:t>
            </a:r>
            <a:r>
              <a:rPr lang="en-US" dirty="0"/>
              <a:t> Ensure the system can handle a large number of voters without performance issues</a:t>
            </a:r>
            <a:r>
              <a:rPr lang="en-US" dirty="0" smtClean="0"/>
              <a:t>.</a:t>
            </a:r>
          </a:p>
          <a:p>
            <a:pPr marL="285750" indent="-285750">
              <a:buFont typeface="Wingdings" pitchFamily="2" charset="2"/>
              <a:buChar char="Ø"/>
            </a:pPr>
            <a:r>
              <a:rPr lang="en-US" b="1" dirty="0" smtClean="0"/>
              <a:t>Legal </a:t>
            </a:r>
            <a:r>
              <a:rPr lang="en-US" b="1" dirty="0"/>
              <a:t>Compliance:</a:t>
            </a:r>
            <a:r>
              <a:rPr lang="en-US" dirty="0"/>
              <a:t> Adhere to all relevant laws and regulations governing elections and data protection</a:t>
            </a:r>
            <a:r>
              <a:rPr lang="en-US" dirty="0" smtClean="0"/>
              <a:t>.</a:t>
            </a:r>
          </a:p>
          <a:p>
            <a:pPr marL="285750" indent="-285750">
              <a:buFont typeface="Wingdings" pitchFamily="2" charset="2"/>
              <a:buChar char="Ø"/>
            </a:pPr>
            <a:r>
              <a:rPr lang="en-US" b="1" dirty="0" smtClean="0"/>
              <a:t>Auditability</a:t>
            </a:r>
            <a:r>
              <a:rPr lang="en-US" b="1" dirty="0"/>
              <a:t>:</a:t>
            </a:r>
            <a:r>
              <a:rPr lang="en-US" dirty="0"/>
              <a:t> Enable independent verification of the election process and results.</a:t>
            </a:r>
          </a:p>
        </p:txBody>
      </p:sp>
      <p:sp>
        <p:nvSpPr>
          <p:cNvPr id="6" name="TextBox 5"/>
          <p:cNvSpPr txBox="1"/>
          <p:nvPr/>
        </p:nvSpPr>
        <p:spPr>
          <a:xfrm>
            <a:off x="2386990" y="1238596"/>
            <a:ext cx="1936107" cy="523220"/>
          </a:xfrm>
          <a:prstGeom prst="rect">
            <a:avLst/>
          </a:prstGeom>
          <a:noFill/>
        </p:spPr>
        <p:txBody>
          <a:bodyPr wrap="none" rtlCol="0">
            <a:spAutoFit/>
          </a:bodyPr>
          <a:lstStyle/>
          <a:p>
            <a:r>
              <a:rPr lang="en-IN" sz="2800" b="1" dirty="0" smtClean="0"/>
              <a:t>OBJECTIVES</a:t>
            </a:r>
            <a:endParaRPr lang="en-IN" sz="2800" b="1" dirty="0"/>
          </a:p>
        </p:txBody>
      </p:sp>
    </p:spTree>
    <p:extLst>
      <p:ext uri="{BB962C8B-B14F-4D97-AF65-F5344CB8AC3E}">
        <p14:creationId xmlns:p14="http://schemas.microsoft.com/office/powerpoint/2010/main" val="184857309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 xmlns:a16="http://schemas.microsoft.com/office/drawing/2014/main" id="{7DC56CA9-2B98-F132-D3AF-0014AB90E4DA}"/>
              </a:ext>
            </a:extLst>
          </p:cNvPr>
          <p:cNvGraphicFramePr>
            <a:graphicFrameLocks noGrp="1"/>
          </p:cNvGraphicFramePr>
          <p:nvPr>
            <p:extLst>
              <p:ext uri="{D42A27DB-BD31-4B8C-83A1-F6EECF244321}">
                <p14:modId xmlns:p14="http://schemas.microsoft.com/office/powerpoint/2010/main" val="1696869673"/>
              </p:ext>
            </p:extLst>
          </p:nvPr>
        </p:nvGraphicFramePr>
        <p:xfrm>
          <a:off x="0" y="1980909"/>
          <a:ext cx="12151361" cy="3739494"/>
        </p:xfrm>
        <a:graphic>
          <a:graphicData uri="http://schemas.openxmlformats.org/drawingml/2006/table">
            <a:tbl>
              <a:tblPr firstRow="1" bandRow="1">
                <a:tableStyleId>{5C22544A-7EE6-4342-B048-85BDC9FD1C3A}</a:tableStyleId>
              </a:tblPr>
              <a:tblGrid>
                <a:gridCol w="542310">
                  <a:extLst>
                    <a:ext uri="{9D8B030D-6E8A-4147-A177-3AD203B41FA5}">
                      <a16:colId xmlns="" xmlns:a16="http://schemas.microsoft.com/office/drawing/2014/main" val="2186112558"/>
                    </a:ext>
                  </a:extLst>
                </a:gridCol>
                <a:gridCol w="1555431">
                  <a:extLst>
                    <a:ext uri="{9D8B030D-6E8A-4147-A177-3AD203B41FA5}">
                      <a16:colId xmlns="" xmlns:a16="http://schemas.microsoft.com/office/drawing/2014/main" val="4254244146"/>
                    </a:ext>
                  </a:extLst>
                </a:gridCol>
                <a:gridCol w="1398494">
                  <a:extLst>
                    <a:ext uri="{9D8B030D-6E8A-4147-A177-3AD203B41FA5}">
                      <a16:colId xmlns="" xmlns:a16="http://schemas.microsoft.com/office/drawing/2014/main" val="2513420126"/>
                    </a:ext>
                  </a:extLst>
                </a:gridCol>
                <a:gridCol w="4052047">
                  <a:extLst>
                    <a:ext uri="{9D8B030D-6E8A-4147-A177-3AD203B41FA5}">
                      <a16:colId xmlns="" xmlns:a16="http://schemas.microsoft.com/office/drawing/2014/main" val="2691363532"/>
                    </a:ext>
                  </a:extLst>
                </a:gridCol>
                <a:gridCol w="2456330">
                  <a:extLst>
                    <a:ext uri="{9D8B030D-6E8A-4147-A177-3AD203B41FA5}">
                      <a16:colId xmlns="" xmlns:a16="http://schemas.microsoft.com/office/drawing/2014/main" val="988917352"/>
                    </a:ext>
                  </a:extLst>
                </a:gridCol>
                <a:gridCol w="2146749">
                  <a:extLst>
                    <a:ext uri="{9D8B030D-6E8A-4147-A177-3AD203B41FA5}">
                      <a16:colId xmlns="" xmlns:a16="http://schemas.microsoft.com/office/drawing/2014/main" val="3042545201"/>
                    </a:ext>
                  </a:extLst>
                </a:gridCol>
              </a:tblGrid>
              <a:tr h="711240">
                <a:tc>
                  <a:txBody>
                    <a:bodyPr/>
                    <a:lstStyle/>
                    <a:p>
                      <a:r>
                        <a:rPr lang="en-IN" dirty="0"/>
                        <a:t>SL NO</a:t>
                      </a:r>
                    </a:p>
                  </a:txBody>
                  <a:tcPr/>
                </a:tc>
                <a:tc>
                  <a:txBody>
                    <a:bodyPr/>
                    <a:lstStyle/>
                    <a:p>
                      <a:r>
                        <a:rPr lang="en-IN" dirty="0"/>
                        <a:t>PAPER TITLE</a:t>
                      </a:r>
                    </a:p>
                  </a:txBody>
                  <a:tcPr/>
                </a:tc>
                <a:tc>
                  <a:txBody>
                    <a:bodyPr/>
                    <a:lstStyle/>
                    <a:p>
                      <a:r>
                        <a:rPr lang="en-IN" dirty="0"/>
                        <a:t>JOURNAL NAME</a:t>
                      </a:r>
                    </a:p>
                  </a:txBody>
                  <a:tcPr/>
                </a:tc>
                <a:tc>
                  <a:txBody>
                    <a:bodyPr/>
                    <a:lstStyle/>
                    <a:p>
                      <a:r>
                        <a:rPr lang="en-IN" dirty="0"/>
                        <a:t>DESCRIPTION</a:t>
                      </a:r>
                    </a:p>
                  </a:txBody>
                  <a:tcPr/>
                </a:tc>
                <a:tc>
                  <a:txBody>
                    <a:bodyPr/>
                    <a:lstStyle/>
                    <a:p>
                      <a:r>
                        <a:rPr lang="en-IN" dirty="0"/>
                        <a:t>PROS</a:t>
                      </a:r>
                    </a:p>
                  </a:txBody>
                  <a:tcPr/>
                </a:tc>
                <a:tc>
                  <a:txBody>
                    <a:bodyPr/>
                    <a:lstStyle/>
                    <a:p>
                      <a:r>
                        <a:rPr lang="en-IN" dirty="0"/>
                        <a:t>CONS</a:t>
                      </a:r>
                    </a:p>
                  </a:txBody>
                  <a:tcPr/>
                </a:tc>
                <a:extLst>
                  <a:ext uri="{0D108BD9-81ED-4DB2-BD59-A6C34878D82A}">
                    <a16:rowId xmlns="" xmlns:a16="http://schemas.microsoft.com/office/drawing/2014/main" val="597866880"/>
                  </a:ext>
                </a:extLst>
              </a:tr>
              <a:tr h="1108014">
                <a:tc>
                  <a:txBody>
                    <a:bodyPr/>
                    <a:lstStyle/>
                    <a:p>
                      <a:r>
                        <a:rPr lang="en-IN" dirty="0"/>
                        <a:t>1</a:t>
                      </a:r>
                    </a:p>
                  </a:txBody>
                  <a:tcPr/>
                </a:tc>
                <a:tc>
                  <a:txBody>
                    <a:bodyPr/>
                    <a:lstStyle/>
                    <a:p>
                      <a:r>
                        <a:rPr lang="en-IN" sz="1200" dirty="0" smtClean="0"/>
                        <a:t>DIGITAL VOTING</a:t>
                      </a:r>
                      <a:endParaRPr lang="en-IN" sz="12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mn-lt"/>
                          <a:cs typeface="Times New Roman" panose="02020603050405020304" pitchFamily="18" charset="0"/>
                        </a:rPr>
                        <a:t>IEEEXPLORE.IEEE.ORG </a:t>
                      </a:r>
                      <a:endParaRPr lang="en-IN" sz="1200" dirty="0" smtClean="0">
                        <a:latin typeface="+mn-lt"/>
                        <a:cs typeface="Times New Roman" panose="02020603050405020304" pitchFamily="18" charset="0"/>
                      </a:endParaRPr>
                    </a:p>
                    <a:p>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smtClean="0">
                          <a:latin typeface="+mn-lt"/>
                          <a:cs typeface="Times New Roman" panose="02020603050405020304" pitchFamily="18" charset="0"/>
                        </a:rPr>
                        <a:t>This</a:t>
                      </a:r>
                      <a:r>
                        <a:rPr lang="en-US" sz="1200" baseline="0" dirty="0" smtClean="0">
                          <a:latin typeface="+mn-lt"/>
                          <a:cs typeface="Times New Roman" panose="02020603050405020304" pitchFamily="18" charset="0"/>
                        </a:rPr>
                        <a:t> survey helped us to know the path or the steps that have to be followed during developing a model for the online voting system .This Source have given a brief description about the flow of the project during the execution </a:t>
                      </a:r>
                      <a:endParaRPr lang="en-US" sz="1200" dirty="0">
                        <a:latin typeface="+mn-lt"/>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200" dirty="0" smtClean="0"/>
                        <a:t>System Preparation</a:t>
                      </a:r>
                    </a:p>
                    <a:p>
                      <a:pPr marL="285750" indent="-285750">
                        <a:buFont typeface="Arial" panose="020B0604020202020204" pitchFamily="34" charset="0"/>
                        <a:buChar char="•"/>
                      </a:pPr>
                      <a:r>
                        <a:rPr lang="en-IN" sz="1200" dirty="0" smtClean="0"/>
                        <a:t>Voter Registration</a:t>
                      </a:r>
                    </a:p>
                    <a:p>
                      <a:pPr marL="285750" indent="-285750">
                        <a:buFont typeface="Arial" panose="020B0604020202020204" pitchFamily="34" charset="0"/>
                        <a:buChar char="•"/>
                      </a:pPr>
                      <a:r>
                        <a:rPr lang="en-IN" sz="1200" dirty="0" smtClean="0"/>
                        <a:t>Pre-Election Setup</a:t>
                      </a:r>
                    </a:p>
                    <a:p>
                      <a:pPr marL="285750" indent="-285750">
                        <a:buFont typeface="Arial" panose="020B0604020202020204" pitchFamily="34" charset="0"/>
                        <a:buChar char="•"/>
                      </a:pPr>
                      <a:r>
                        <a:rPr lang="en-IN" sz="1200" dirty="0" smtClean="0"/>
                        <a:t>Voting Process</a:t>
                      </a:r>
                    </a:p>
                    <a:p>
                      <a:pPr marL="285750" indent="-285750">
                        <a:buFont typeface="Arial" panose="020B0604020202020204" pitchFamily="34" charset="0"/>
                        <a:buChar char="•"/>
                      </a:pPr>
                      <a:r>
                        <a:rPr lang="en-IN" sz="1200" dirty="0" smtClean="0"/>
                        <a:t>Vote Counting and Results</a:t>
                      </a:r>
                      <a:endParaRPr lang="en-IN"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200" dirty="0" smtClean="0"/>
                        <a:t>Technical Issues</a:t>
                      </a:r>
                    </a:p>
                    <a:p>
                      <a:pPr marL="285750" indent="-285750">
                        <a:buFont typeface="Arial" panose="020B0604020202020204" pitchFamily="34" charset="0"/>
                        <a:buChar char="•"/>
                      </a:pPr>
                      <a:r>
                        <a:rPr lang="en-IN" sz="1200" dirty="0" smtClean="0"/>
                        <a:t>Trust and Transparency</a:t>
                      </a:r>
                    </a:p>
                    <a:p>
                      <a:pPr marL="285750" indent="-285750">
                        <a:buFont typeface="Arial" panose="020B0604020202020204" pitchFamily="34" charset="0"/>
                        <a:buChar char="•"/>
                      </a:pP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797697277"/>
                  </a:ext>
                </a:extLst>
              </a:tr>
              <a:tr h="1108014">
                <a:tc>
                  <a:txBody>
                    <a:bodyPr/>
                    <a:lstStyle/>
                    <a:p>
                      <a:r>
                        <a:rPr lang="en-IN" dirty="0"/>
                        <a:t>2</a:t>
                      </a:r>
                    </a:p>
                  </a:txBody>
                  <a:tcPr/>
                </a:tc>
                <a:tc>
                  <a:txBody>
                    <a:bodyPr/>
                    <a:lstStyle/>
                    <a:p>
                      <a:r>
                        <a:rPr lang="en-IN" sz="1200" dirty="0" smtClean="0"/>
                        <a:t>Trust and Transparency</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mn-lt"/>
                          <a:cs typeface="Times New Roman" panose="02020603050405020304" pitchFamily="18" charset="0"/>
                        </a:rPr>
                        <a:t>IEEEXPLORE.IEEE.ORG </a:t>
                      </a:r>
                      <a:endParaRPr lang="en-IN" sz="1200" dirty="0">
                        <a:latin typeface="+mn-lt"/>
                        <a:cs typeface="Times New Roman" panose="02020603050405020304" pitchFamily="18" charset="0"/>
                      </a:endParaRPr>
                    </a:p>
                  </a:txBody>
                  <a:tcPr/>
                </a:tc>
                <a:tc>
                  <a:txBody>
                    <a:bodyPr/>
                    <a:lstStyle/>
                    <a:p>
                      <a:r>
                        <a:rPr lang="en-US" sz="1200" b="0" i="0" kern="1200" dirty="0" smtClean="0">
                          <a:solidFill>
                            <a:schemeClr val="dk1"/>
                          </a:solidFill>
                          <a:effectLst/>
                          <a:latin typeface="+mn-lt"/>
                          <a:ea typeface="+mn-ea"/>
                          <a:cs typeface="+mn-cs"/>
                        </a:rPr>
                        <a:t>This paper focuses on a system where the user can vote remotely from anywhere using his/her computer or mobile phone and doesn't require the voter to got to the polling station through two step authentication of face recognition and OTP system. This project also allows the user to vote offline as well if he/she feels that is comfortable. The face scanning system is used to record the voters face prior to the election and is useful at the time of voting. The offline voting system is improvised with the help of RFID tags instead of voter id</a:t>
                      </a:r>
                      <a:endParaRPr lang="en-IN"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200" dirty="0" smtClean="0">
                          <a:latin typeface="+mn-lt"/>
                          <a:cs typeface="Times New Roman" panose="02020603050405020304" pitchFamily="18" charset="0"/>
                        </a:rPr>
                        <a:t>Self learning models using reward system.</a:t>
                      </a:r>
                    </a:p>
                    <a:p>
                      <a:pPr marL="285750" indent="-285750">
                        <a:buFont typeface="Arial" panose="020B0604020202020204" pitchFamily="34" charset="0"/>
                        <a:buChar char="•"/>
                      </a:pPr>
                      <a:r>
                        <a:rPr lang="en-US" sz="1200" dirty="0" smtClean="0">
                          <a:latin typeface="+mn-lt"/>
                          <a:cs typeface="Times New Roman" panose="02020603050405020304" pitchFamily="18" charset="0"/>
                        </a:rPr>
                        <a:t>Works on both labeled and unlabeled data.</a:t>
                      </a:r>
                    </a:p>
                    <a:p>
                      <a:pPr marL="285750" indent="-285750">
                        <a:buFont typeface="Arial" panose="020B0604020202020204" pitchFamily="34" charset="0"/>
                        <a:buChar char="•"/>
                      </a:pPr>
                      <a:r>
                        <a:rPr lang="en-US" sz="1200" dirty="0" smtClean="0">
                          <a:latin typeface="+mn-lt"/>
                          <a:cs typeface="Times New Roman" panose="02020603050405020304" pitchFamily="18" charset="0"/>
                        </a:rPr>
                        <a:t>Real-Life Applicability</a:t>
                      </a:r>
                      <a:endParaRPr lang="en-US" sz="1200" dirty="0">
                        <a:latin typeface="+mn-lt"/>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200" dirty="0" smtClean="0">
                          <a:latin typeface="+mn-lt"/>
                        </a:rPr>
                        <a:t>Legal and Regulatory Challenges</a:t>
                      </a:r>
                      <a:r>
                        <a:rPr lang="en-US" sz="1200" dirty="0" smtClean="0">
                          <a:latin typeface="+mn-lt"/>
                          <a:cs typeface="Times New Roman" panose="02020603050405020304" pitchFamily="18" charset="0"/>
                        </a:rPr>
                        <a:t>.</a:t>
                      </a:r>
                    </a:p>
                    <a:p>
                      <a:pPr marL="285750" indent="-285750">
                        <a:buFont typeface="Arial" panose="020B0604020202020204" pitchFamily="34" charset="0"/>
                        <a:buChar char="•"/>
                      </a:pPr>
                      <a:r>
                        <a:rPr lang="en-IN" sz="1200" dirty="0" smtClean="0">
                          <a:latin typeface="+mn-lt"/>
                        </a:rPr>
                        <a:t>Lack of Physical Verification</a:t>
                      </a:r>
                    </a:p>
                    <a:p>
                      <a:pPr marL="285750" indent="-285750">
                        <a:buFont typeface="Arial" panose="020B0604020202020204" pitchFamily="34" charset="0"/>
                        <a:buChar char="•"/>
                      </a:pPr>
                      <a:r>
                        <a:rPr lang="en-IN" sz="1200" dirty="0" smtClean="0">
                          <a:latin typeface="+mn-lt"/>
                          <a:cs typeface="Times New Roman" panose="02020603050405020304" pitchFamily="18" charset="0"/>
                        </a:rPr>
                        <a:t>Job loss</a:t>
                      </a:r>
                      <a:endParaRPr lang="en-IN" sz="1200" dirty="0">
                        <a:latin typeface="+mn-lt"/>
                        <a:cs typeface="Times New Roman" panose="02020603050405020304" pitchFamily="18" charset="0"/>
                      </a:endParaRPr>
                    </a:p>
                  </a:txBody>
                  <a:tcPr/>
                </a:tc>
                <a:extLst>
                  <a:ext uri="{0D108BD9-81ED-4DB2-BD59-A6C34878D82A}">
                    <a16:rowId xmlns="" xmlns:a16="http://schemas.microsoft.com/office/drawing/2014/main" val="2853347446"/>
                  </a:ext>
                </a:extLst>
              </a:tr>
            </a:tbl>
          </a:graphicData>
        </a:graphic>
      </p:graphicFrame>
      <p:sp>
        <p:nvSpPr>
          <p:cNvPr id="5" name="TextBox 4"/>
          <p:cNvSpPr txBox="1"/>
          <p:nvPr/>
        </p:nvSpPr>
        <p:spPr>
          <a:xfrm>
            <a:off x="2448560" y="906026"/>
            <a:ext cx="2726067" cy="523220"/>
          </a:xfrm>
          <a:prstGeom prst="rect">
            <a:avLst/>
          </a:prstGeom>
          <a:noFill/>
        </p:spPr>
        <p:txBody>
          <a:bodyPr wrap="none" rtlCol="0">
            <a:spAutoFit/>
          </a:bodyPr>
          <a:lstStyle/>
          <a:p>
            <a:r>
              <a:rPr lang="en-IN" sz="2800" b="1" dirty="0" smtClean="0"/>
              <a:t>Literature Survey</a:t>
            </a:r>
            <a:endParaRPr lang="en-IN" sz="2800" b="1" dirty="0"/>
          </a:p>
        </p:txBody>
      </p:sp>
      <p:sp>
        <p:nvSpPr>
          <p:cNvPr id="6" name="Rectangle 5">
            <a:extLst>
              <a:ext uri="{FF2B5EF4-FFF2-40B4-BE49-F238E27FC236}">
                <a16:creationId xmlns:a16="http://schemas.microsoft.com/office/drawing/2014/main" xmlns=""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8201654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p:cNvSpPr/>
          <p:nvPr/>
        </p:nvSpPr>
        <p:spPr>
          <a:xfrm>
            <a:off x="5361490" y="5650454"/>
            <a:ext cx="1354963" cy="3136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End</a:t>
            </a:r>
            <a:endParaRPr lang="en-IN" sz="1000" dirty="0"/>
          </a:p>
        </p:txBody>
      </p:sp>
      <p:sp>
        <p:nvSpPr>
          <p:cNvPr id="10" name="Flowchart: Decision 9"/>
          <p:cNvSpPr/>
          <p:nvPr/>
        </p:nvSpPr>
        <p:spPr>
          <a:xfrm>
            <a:off x="5361493" y="1017015"/>
            <a:ext cx="1354961" cy="28692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smtClean="0"/>
              <a:t>valid</a:t>
            </a:r>
            <a:endParaRPr lang="en-IN" sz="1200" dirty="0"/>
          </a:p>
        </p:txBody>
      </p:sp>
      <p:sp>
        <p:nvSpPr>
          <p:cNvPr id="11" name="Flowchart: Data 10"/>
          <p:cNvSpPr/>
          <p:nvPr/>
        </p:nvSpPr>
        <p:spPr>
          <a:xfrm>
            <a:off x="5361491" y="4195023"/>
            <a:ext cx="1354963" cy="380285"/>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View Result</a:t>
            </a:r>
            <a:endParaRPr lang="en-IN" sz="1000" dirty="0"/>
          </a:p>
        </p:txBody>
      </p:sp>
      <p:sp>
        <p:nvSpPr>
          <p:cNvPr id="12" name="Flowchart: Data 11"/>
          <p:cNvSpPr/>
          <p:nvPr/>
        </p:nvSpPr>
        <p:spPr>
          <a:xfrm>
            <a:off x="5361492" y="637945"/>
            <a:ext cx="1354962" cy="306324"/>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Login</a:t>
            </a:r>
            <a:endParaRPr lang="en-IN" sz="1000" dirty="0"/>
          </a:p>
        </p:txBody>
      </p:sp>
      <p:sp>
        <p:nvSpPr>
          <p:cNvPr id="13" name="Flowchart: Data 12"/>
          <p:cNvSpPr/>
          <p:nvPr/>
        </p:nvSpPr>
        <p:spPr>
          <a:xfrm>
            <a:off x="5361492" y="1886914"/>
            <a:ext cx="1354962" cy="439726"/>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Add Edit/View Candidate</a:t>
            </a:r>
            <a:endParaRPr lang="en-IN" sz="1000" dirty="0"/>
          </a:p>
        </p:txBody>
      </p:sp>
      <p:sp>
        <p:nvSpPr>
          <p:cNvPr id="14" name="Flowchart: Data 13"/>
          <p:cNvSpPr/>
          <p:nvPr/>
        </p:nvSpPr>
        <p:spPr>
          <a:xfrm>
            <a:off x="5361493" y="1380334"/>
            <a:ext cx="1354961" cy="40498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900" dirty="0" smtClean="0"/>
              <a:t>Add Edit/view voter</a:t>
            </a:r>
            <a:endParaRPr lang="en-IN" sz="900" dirty="0"/>
          </a:p>
        </p:txBody>
      </p:sp>
      <p:sp>
        <p:nvSpPr>
          <p:cNvPr id="15" name="Flowchart: Data 14"/>
          <p:cNvSpPr/>
          <p:nvPr/>
        </p:nvSpPr>
        <p:spPr>
          <a:xfrm>
            <a:off x="5361493" y="4700124"/>
            <a:ext cx="1354961" cy="399375"/>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View/ Reply  complain</a:t>
            </a:r>
            <a:endParaRPr lang="en-IN" sz="1000" dirty="0"/>
          </a:p>
        </p:txBody>
      </p:sp>
      <p:sp>
        <p:nvSpPr>
          <p:cNvPr id="16" name="Flowchart: Data 15"/>
          <p:cNvSpPr/>
          <p:nvPr/>
        </p:nvSpPr>
        <p:spPr>
          <a:xfrm>
            <a:off x="5361494" y="5193181"/>
            <a:ext cx="1354960" cy="352552"/>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Logout</a:t>
            </a:r>
            <a:endParaRPr lang="en-IN" sz="1000" dirty="0"/>
          </a:p>
        </p:txBody>
      </p:sp>
      <p:sp>
        <p:nvSpPr>
          <p:cNvPr id="17" name="Flowchart: Data 16"/>
          <p:cNvSpPr/>
          <p:nvPr/>
        </p:nvSpPr>
        <p:spPr>
          <a:xfrm>
            <a:off x="5361492" y="3312668"/>
            <a:ext cx="1354962" cy="3048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Complete Election</a:t>
            </a:r>
            <a:endParaRPr lang="en-IN" sz="1000" dirty="0"/>
          </a:p>
        </p:txBody>
      </p:sp>
      <p:sp>
        <p:nvSpPr>
          <p:cNvPr id="18" name="Flowchart: Data 17"/>
          <p:cNvSpPr/>
          <p:nvPr/>
        </p:nvSpPr>
        <p:spPr>
          <a:xfrm>
            <a:off x="5361492" y="3731224"/>
            <a:ext cx="1354961" cy="348498"/>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Generate Result</a:t>
            </a:r>
            <a:endParaRPr lang="en-IN" sz="1000" dirty="0"/>
          </a:p>
        </p:txBody>
      </p:sp>
      <p:sp>
        <p:nvSpPr>
          <p:cNvPr id="19" name="Flowchart: Data 18"/>
          <p:cNvSpPr/>
          <p:nvPr/>
        </p:nvSpPr>
        <p:spPr>
          <a:xfrm>
            <a:off x="5361492" y="2413200"/>
            <a:ext cx="1354962" cy="380285"/>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dirty="0" smtClean="0"/>
              <a:t>Generate Election</a:t>
            </a:r>
            <a:endParaRPr lang="en-IN" sz="1100" dirty="0"/>
          </a:p>
        </p:txBody>
      </p:sp>
      <p:sp>
        <p:nvSpPr>
          <p:cNvPr id="21" name="Flowchart: Data 20"/>
          <p:cNvSpPr/>
          <p:nvPr/>
        </p:nvSpPr>
        <p:spPr>
          <a:xfrm>
            <a:off x="5361493" y="2890882"/>
            <a:ext cx="1354961" cy="306324"/>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dirty="0" smtClean="0"/>
              <a:t>ECM Voting</a:t>
            </a:r>
            <a:endParaRPr lang="en-IN" sz="1100" dirty="0"/>
          </a:p>
        </p:txBody>
      </p:sp>
      <p:sp>
        <p:nvSpPr>
          <p:cNvPr id="22" name="Oval 21"/>
          <p:cNvSpPr/>
          <p:nvPr/>
        </p:nvSpPr>
        <p:spPr>
          <a:xfrm>
            <a:off x="5361492" y="182226"/>
            <a:ext cx="1354962" cy="3272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start</a:t>
            </a:r>
            <a:endParaRPr lang="en-IN" sz="1000" dirty="0"/>
          </a:p>
        </p:txBody>
      </p:sp>
      <p:cxnSp>
        <p:nvCxnSpPr>
          <p:cNvPr id="32" name="Straight Arrow Connector 31"/>
          <p:cNvCxnSpPr>
            <a:stCxn id="22" idx="4"/>
            <a:endCxn id="12" idx="1"/>
          </p:cNvCxnSpPr>
          <p:nvPr/>
        </p:nvCxnSpPr>
        <p:spPr>
          <a:xfrm>
            <a:off x="6038973" y="509482"/>
            <a:ext cx="0" cy="1284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12" idx="4"/>
            <a:endCxn id="10" idx="0"/>
          </p:cNvCxnSpPr>
          <p:nvPr/>
        </p:nvCxnSpPr>
        <p:spPr>
          <a:xfrm>
            <a:off x="6038973" y="944269"/>
            <a:ext cx="1" cy="7274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0" idx="2"/>
            <a:endCxn id="14" idx="1"/>
          </p:cNvCxnSpPr>
          <p:nvPr/>
        </p:nvCxnSpPr>
        <p:spPr>
          <a:xfrm>
            <a:off x="6038974" y="1303937"/>
            <a:ext cx="0" cy="7639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14" idx="4"/>
            <a:endCxn id="13" idx="1"/>
          </p:cNvCxnSpPr>
          <p:nvPr/>
        </p:nvCxnSpPr>
        <p:spPr>
          <a:xfrm flipH="1">
            <a:off x="6038973" y="1785314"/>
            <a:ext cx="1" cy="101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13" idx="4"/>
            <a:endCxn id="19" idx="1"/>
          </p:cNvCxnSpPr>
          <p:nvPr/>
        </p:nvCxnSpPr>
        <p:spPr>
          <a:xfrm>
            <a:off x="6038973" y="2326640"/>
            <a:ext cx="0" cy="865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19" idx="4"/>
            <a:endCxn id="21" idx="1"/>
          </p:cNvCxnSpPr>
          <p:nvPr/>
        </p:nvCxnSpPr>
        <p:spPr>
          <a:xfrm>
            <a:off x="6038973" y="2793485"/>
            <a:ext cx="1" cy="9739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21" idx="4"/>
            <a:endCxn id="17" idx="1"/>
          </p:cNvCxnSpPr>
          <p:nvPr/>
        </p:nvCxnSpPr>
        <p:spPr>
          <a:xfrm flipH="1">
            <a:off x="6038973" y="3197206"/>
            <a:ext cx="1" cy="11546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17" idx="4"/>
            <a:endCxn id="18" idx="1"/>
          </p:cNvCxnSpPr>
          <p:nvPr/>
        </p:nvCxnSpPr>
        <p:spPr>
          <a:xfrm>
            <a:off x="6038973" y="3617468"/>
            <a:ext cx="0" cy="11375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18" idx="4"/>
            <a:endCxn id="11" idx="1"/>
          </p:cNvCxnSpPr>
          <p:nvPr/>
        </p:nvCxnSpPr>
        <p:spPr>
          <a:xfrm>
            <a:off x="6038973" y="4079722"/>
            <a:ext cx="0" cy="11530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11" idx="4"/>
            <a:endCxn id="15" idx="1"/>
          </p:cNvCxnSpPr>
          <p:nvPr/>
        </p:nvCxnSpPr>
        <p:spPr>
          <a:xfrm>
            <a:off x="6038973" y="4575308"/>
            <a:ext cx="1" cy="12481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15" idx="4"/>
            <a:endCxn id="16" idx="1"/>
          </p:cNvCxnSpPr>
          <p:nvPr/>
        </p:nvCxnSpPr>
        <p:spPr>
          <a:xfrm>
            <a:off x="6038974" y="5099499"/>
            <a:ext cx="0" cy="9368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16" idx="4"/>
            <a:endCxn id="9" idx="0"/>
          </p:cNvCxnSpPr>
          <p:nvPr/>
        </p:nvCxnSpPr>
        <p:spPr>
          <a:xfrm flipH="1">
            <a:off x="6038972" y="5545733"/>
            <a:ext cx="2" cy="10472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a:stCxn id="10" idx="3"/>
          </p:cNvCxnSpPr>
          <p:nvPr/>
        </p:nvCxnSpPr>
        <p:spPr>
          <a:xfrm>
            <a:off x="6716454" y="1160476"/>
            <a:ext cx="40605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V="1">
            <a:off x="7122507" y="560283"/>
            <a:ext cx="0" cy="600193"/>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flipH="1">
            <a:off x="6038974" y="560282"/>
            <a:ext cx="1083533"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1920240" y="182226"/>
            <a:ext cx="2192395" cy="523220"/>
          </a:xfrm>
          <a:prstGeom prst="rect">
            <a:avLst/>
          </a:prstGeom>
          <a:noFill/>
        </p:spPr>
        <p:txBody>
          <a:bodyPr wrap="none" rtlCol="0">
            <a:spAutoFit/>
          </a:bodyPr>
          <a:lstStyle/>
          <a:p>
            <a:r>
              <a:rPr lang="en-IN" sz="2800" b="1" dirty="0" smtClean="0"/>
              <a:t>Methodology</a:t>
            </a:r>
            <a:endParaRPr lang="en-IN" sz="2800" b="1" dirty="0"/>
          </a:p>
        </p:txBody>
      </p:sp>
      <p:sp>
        <p:nvSpPr>
          <p:cNvPr id="73" name="TextBox 72"/>
          <p:cNvSpPr txBox="1"/>
          <p:nvPr/>
        </p:nvSpPr>
        <p:spPr>
          <a:xfrm>
            <a:off x="6740129" y="976020"/>
            <a:ext cx="317716" cy="215444"/>
          </a:xfrm>
          <a:prstGeom prst="rect">
            <a:avLst/>
          </a:prstGeom>
          <a:noFill/>
        </p:spPr>
        <p:txBody>
          <a:bodyPr wrap="none" rtlCol="0">
            <a:spAutoFit/>
          </a:bodyPr>
          <a:lstStyle/>
          <a:p>
            <a:r>
              <a:rPr lang="en-IN" sz="800" dirty="0" smtClean="0"/>
              <a:t>NO</a:t>
            </a:r>
            <a:endParaRPr lang="en-IN" sz="800" dirty="0"/>
          </a:p>
        </p:txBody>
      </p:sp>
      <p:sp>
        <p:nvSpPr>
          <p:cNvPr id="35" name="Rectangle 34">
            <a:extLst>
              <a:ext uri="{FF2B5EF4-FFF2-40B4-BE49-F238E27FC236}">
                <a16:creationId xmlns:a16="http://schemas.microsoft.com/office/drawing/2014/main" xmlns=""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13345139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50720" y="152400"/>
            <a:ext cx="3178691" cy="523220"/>
          </a:xfrm>
          <a:prstGeom prst="rect">
            <a:avLst/>
          </a:prstGeom>
          <a:noFill/>
        </p:spPr>
        <p:txBody>
          <a:bodyPr wrap="none" rtlCol="0">
            <a:spAutoFit/>
          </a:bodyPr>
          <a:lstStyle/>
          <a:p>
            <a:r>
              <a:rPr lang="en-IN" sz="2800" b="1" dirty="0" smtClean="0"/>
              <a:t>System Architecture</a:t>
            </a:r>
            <a:endParaRPr lang="en-IN" sz="2800" b="1" dirty="0"/>
          </a:p>
        </p:txBody>
      </p:sp>
      <p:sp>
        <p:nvSpPr>
          <p:cNvPr id="6" name="Oval 5"/>
          <p:cNvSpPr/>
          <p:nvPr/>
        </p:nvSpPr>
        <p:spPr>
          <a:xfrm>
            <a:off x="5882640" y="237485"/>
            <a:ext cx="1493520" cy="3530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Start</a:t>
            </a:r>
            <a:endParaRPr lang="en-IN" sz="1000" dirty="0"/>
          </a:p>
        </p:txBody>
      </p:sp>
      <p:sp>
        <p:nvSpPr>
          <p:cNvPr id="7" name="Flowchart: Decision 6"/>
          <p:cNvSpPr/>
          <p:nvPr/>
        </p:nvSpPr>
        <p:spPr>
          <a:xfrm>
            <a:off x="5882640" y="732775"/>
            <a:ext cx="1493520" cy="30632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New User</a:t>
            </a:r>
            <a:endParaRPr lang="en-IN" sz="1000" dirty="0"/>
          </a:p>
        </p:txBody>
      </p:sp>
      <p:sp>
        <p:nvSpPr>
          <p:cNvPr id="8" name="Flowchart: Data 7"/>
          <p:cNvSpPr/>
          <p:nvPr/>
        </p:nvSpPr>
        <p:spPr>
          <a:xfrm>
            <a:off x="5882640" y="1930400"/>
            <a:ext cx="1493520" cy="3048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View Candidate</a:t>
            </a:r>
            <a:endParaRPr lang="en-IN" sz="1000" dirty="0"/>
          </a:p>
        </p:txBody>
      </p:sp>
      <p:sp>
        <p:nvSpPr>
          <p:cNvPr id="9" name="Parallelogram 8"/>
          <p:cNvSpPr/>
          <p:nvPr/>
        </p:nvSpPr>
        <p:spPr>
          <a:xfrm>
            <a:off x="7487920" y="1069579"/>
            <a:ext cx="1033272" cy="282956"/>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Login</a:t>
            </a:r>
            <a:endParaRPr lang="en-IN" sz="1000" dirty="0"/>
          </a:p>
        </p:txBody>
      </p:sp>
      <p:sp>
        <p:nvSpPr>
          <p:cNvPr id="10" name="Flowchart: Data 9"/>
          <p:cNvSpPr/>
          <p:nvPr/>
        </p:nvSpPr>
        <p:spPr>
          <a:xfrm>
            <a:off x="5882640" y="4188460"/>
            <a:ext cx="1493520" cy="306324"/>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View Result</a:t>
            </a:r>
            <a:endParaRPr lang="en-IN" sz="1000" dirty="0"/>
          </a:p>
        </p:txBody>
      </p:sp>
      <p:sp>
        <p:nvSpPr>
          <p:cNvPr id="11" name="Flowchart: Data 10"/>
          <p:cNvSpPr/>
          <p:nvPr/>
        </p:nvSpPr>
        <p:spPr>
          <a:xfrm>
            <a:off x="4206240" y="1071596"/>
            <a:ext cx="1676400" cy="282956"/>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Register</a:t>
            </a:r>
            <a:endParaRPr lang="en-IN" sz="1000" dirty="0"/>
          </a:p>
        </p:txBody>
      </p:sp>
      <p:sp>
        <p:nvSpPr>
          <p:cNvPr id="12" name="Flowchart: Data 11"/>
          <p:cNvSpPr/>
          <p:nvPr/>
        </p:nvSpPr>
        <p:spPr>
          <a:xfrm>
            <a:off x="5882640" y="3734816"/>
            <a:ext cx="1493520" cy="306324"/>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Submit vote</a:t>
            </a:r>
            <a:endParaRPr lang="en-IN" sz="1000" dirty="0"/>
          </a:p>
        </p:txBody>
      </p:sp>
      <p:sp>
        <p:nvSpPr>
          <p:cNvPr id="13" name="Flowchart: Data 12"/>
          <p:cNvSpPr/>
          <p:nvPr/>
        </p:nvSpPr>
        <p:spPr>
          <a:xfrm>
            <a:off x="5882640" y="4642104"/>
            <a:ext cx="1493520" cy="306324"/>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Complain</a:t>
            </a:r>
            <a:endParaRPr lang="en-IN" sz="1000" dirty="0"/>
          </a:p>
        </p:txBody>
      </p:sp>
      <p:sp>
        <p:nvSpPr>
          <p:cNvPr id="14" name="Flowchart: Data 13"/>
          <p:cNvSpPr/>
          <p:nvPr/>
        </p:nvSpPr>
        <p:spPr>
          <a:xfrm>
            <a:off x="5882640" y="2870962"/>
            <a:ext cx="1493520" cy="306324"/>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Face ID</a:t>
            </a:r>
            <a:endParaRPr lang="en-IN" sz="1000" dirty="0"/>
          </a:p>
        </p:txBody>
      </p:sp>
      <p:sp>
        <p:nvSpPr>
          <p:cNvPr id="15" name="Flowchart: Data 14"/>
          <p:cNvSpPr/>
          <p:nvPr/>
        </p:nvSpPr>
        <p:spPr>
          <a:xfrm>
            <a:off x="5882640" y="2376932"/>
            <a:ext cx="1493520" cy="333248"/>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Select Candidate</a:t>
            </a:r>
            <a:endParaRPr lang="en-IN" sz="1000" dirty="0"/>
          </a:p>
        </p:txBody>
      </p:sp>
      <p:sp>
        <p:nvSpPr>
          <p:cNvPr id="16" name="Flowchart: Data 15"/>
          <p:cNvSpPr/>
          <p:nvPr/>
        </p:nvSpPr>
        <p:spPr>
          <a:xfrm>
            <a:off x="4206240" y="1455233"/>
            <a:ext cx="1676400" cy="377738"/>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Face ID</a:t>
            </a:r>
            <a:endParaRPr lang="en-IN" sz="1000" dirty="0"/>
          </a:p>
        </p:txBody>
      </p:sp>
      <p:sp>
        <p:nvSpPr>
          <p:cNvPr id="17" name="Flowchart: Data 16"/>
          <p:cNvSpPr/>
          <p:nvPr/>
        </p:nvSpPr>
        <p:spPr>
          <a:xfrm>
            <a:off x="5882640" y="5112512"/>
            <a:ext cx="1493520" cy="277876"/>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Logout</a:t>
            </a:r>
            <a:endParaRPr lang="en-IN" sz="1000" dirty="0"/>
          </a:p>
        </p:txBody>
      </p:sp>
      <p:sp>
        <p:nvSpPr>
          <p:cNvPr id="18" name="Flowchart: Decision 17"/>
          <p:cNvSpPr/>
          <p:nvPr/>
        </p:nvSpPr>
        <p:spPr>
          <a:xfrm>
            <a:off x="5882640" y="3266440"/>
            <a:ext cx="1493520" cy="34036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Valid</a:t>
            </a:r>
            <a:endParaRPr lang="en-IN" sz="1000" dirty="0"/>
          </a:p>
        </p:txBody>
      </p:sp>
      <p:sp>
        <p:nvSpPr>
          <p:cNvPr id="19" name="Flowchart: Decision 18"/>
          <p:cNvSpPr/>
          <p:nvPr/>
        </p:nvSpPr>
        <p:spPr>
          <a:xfrm>
            <a:off x="7487920" y="1461222"/>
            <a:ext cx="1033272" cy="377738"/>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Valid</a:t>
            </a:r>
            <a:endParaRPr lang="en-IN" sz="1000" dirty="0"/>
          </a:p>
        </p:txBody>
      </p:sp>
      <p:sp>
        <p:nvSpPr>
          <p:cNvPr id="20" name="Oval 19"/>
          <p:cNvSpPr/>
          <p:nvPr/>
        </p:nvSpPr>
        <p:spPr>
          <a:xfrm>
            <a:off x="5882640" y="5555742"/>
            <a:ext cx="1493520" cy="30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smtClean="0"/>
              <a:t>End</a:t>
            </a:r>
            <a:endParaRPr lang="en-IN" sz="1000" dirty="0"/>
          </a:p>
        </p:txBody>
      </p:sp>
      <p:cxnSp>
        <p:nvCxnSpPr>
          <p:cNvPr id="22" name="Straight Arrow Connector 21"/>
          <p:cNvCxnSpPr>
            <a:stCxn id="6" idx="4"/>
            <a:endCxn id="7" idx="0"/>
          </p:cNvCxnSpPr>
          <p:nvPr/>
        </p:nvCxnSpPr>
        <p:spPr>
          <a:xfrm>
            <a:off x="6629400" y="590535"/>
            <a:ext cx="0" cy="1422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1" idx="5"/>
            <a:endCxn id="9" idx="5"/>
          </p:cNvCxnSpPr>
          <p:nvPr/>
        </p:nvCxnSpPr>
        <p:spPr>
          <a:xfrm flipV="1">
            <a:off x="5715000" y="1211057"/>
            <a:ext cx="1808290" cy="201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7" idx="1"/>
          </p:cNvCxnSpPr>
          <p:nvPr/>
        </p:nvCxnSpPr>
        <p:spPr>
          <a:xfrm flipH="1">
            <a:off x="5044440" y="885937"/>
            <a:ext cx="838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endCxn id="11" idx="1"/>
          </p:cNvCxnSpPr>
          <p:nvPr/>
        </p:nvCxnSpPr>
        <p:spPr>
          <a:xfrm>
            <a:off x="5044440" y="885937"/>
            <a:ext cx="0" cy="18565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11" idx="4"/>
            <a:endCxn id="16" idx="1"/>
          </p:cNvCxnSpPr>
          <p:nvPr/>
        </p:nvCxnSpPr>
        <p:spPr>
          <a:xfrm>
            <a:off x="5044440" y="1354552"/>
            <a:ext cx="0" cy="10068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9" idx="4"/>
            <a:endCxn id="19" idx="0"/>
          </p:cNvCxnSpPr>
          <p:nvPr/>
        </p:nvCxnSpPr>
        <p:spPr>
          <a:xfrm>
            <a:off x="8004556" y="1352535"/>
            <a:ext cx="0" cy="10868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7" idx="3"/>
          </p:cNvCxnSpPr>
          <p:nvPr/>
        </p:nvCxnSpPr>
        <p:spPr>
          <a:xfrm>
            <a:off x="7376160" y="885937"/>
            <a:ext cx="62839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endCxn id="9" idx="0"/>
          </p:cNvCxnSpPr>
          <p:nvPr/>
        </p:nvCxnSpPr>
        <p:spPr>
          <a:xfrm>
            <a:off x="8004556" y="885937"/>
            <a:ext cx="0" cy="18364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19" idx="1"/>
          </p:cNvCxnSpPr>
          <p:nvPr/>
        </p:nvCxnSpPr>
        <p:spPr>
          <a:xfrm flipH="1">
            <a:off x="6629400" y="1650091"/>
            <a:ext cx="8585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endCxn id="8" idx="1"/>
          </p:cNvCxnSpPr>
          <p:nvPr/>
        </p:nvCxnSpPr>
        <p:spPr>
          <a:xfrm>
            <a:off x="6629400" y="1650091"/>
            <a:ext cx="0" cy="28030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8" idx="4"/>
            <a:endCxn id="15" idx="1"/>
          </p:cNvCxnSpPr>
          <p:nvPr/>
        </p:nvCxnSpPr>
        <p:spPr>
          <a:xfrm>
            <a:off x="6629400" y="2235200"/>
            <a:ext cx="0" cy="1417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15" idx="4"/>
            <a:endCxn id="14" idx="1"/>
          </p:cNvCxnSpPr>
          <p:nvPr/>
        </p:nvCxnSpPr>
        <p:spPr>
          <a:xfrm>
            <a:off x="6629400" y="2710180"/>
            <a:ext cx="0" cy="16078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14" idx="4"/>
            <a:endCxn id="18" idx="0"/>
          </p:cNvCxnSpPr>
          <p:nvPr/>
        </p:nvCxnSpPr>
        <p:spPr>
          <a:xfrm>
            <a:off x="6629400" y="3177286"/>
            <a:ext cx="0" cy="8915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8" idx="2"/>
            <a:endCxn id="12" idx="1"/>
          </p:cNvCxnSpPr>
          <p:nvPr/>
        </p:nvCxnSpPr>
        <p:spPr>
          <a:xfrm>
            <a:off x="6629400" y="3606800"/>
            <a:ext cx="0" cy="12801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12" idx="4"/>
            <a:endCxn id="10" idx="1"/>
          </p:cNvCxnSpPr>
          <p:nvPr/>
        </p:nvCxnSpPr>
        <p:spPr>
          <a:xfrm>
            <a:off x="6629400" y="4041140"/>
            <a:ext cx="0" cy="1473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stCxn id="10" idx="4"/>
            <a:endCxn id="13" idx="1"/>
          </p:cNvCxnSpPr>
          <p:nvPr/>
        </p:nvCxnSpPr>
        <p:spPr>
          <a:xfrm>
            <a:off x="6629400" y="4494784"/>
            <a:ext cx="0" cy="1473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13" idx="4"/>
            <a:endCxn id="17" idx="1"/>
          </p:cNvCxnSpPr>
          <p:nvPr/>
        </p:nvCxnSpPr>
        <p:spPr>
          <a:xfrm>
            <a:off x="6629400" y="4948428"/>
            <a:ext cx="0" cy="16408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stCxn id="17" idx="4"/>
            <a:endCxn id="20" idx="0"/>
          </p:cNvCxnSpPr>
          <p:nvPr/>
        </p:nvCxnSpPr>
        <p:spPr>
          <a:xfrm>
            <a:off x="6629400" y="5390388"/>
            <a:ext cx="0" cy="16535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Elbow Connector 82"/>
          <p:cNvCxnSpPr>
            <a:stCxn id="18" idx="3"/>
          </p:cNvCxnSpPr>
          <p:nvPr/>
        </p:nvCxnSpPr>
        <p:spPr>
          <a:xfrm flipH="1" flipV="1">
            <a:off x="6629400" y="2790571"/>
            <a:ext cx="746760" cy="646049"/>
          </a:xfrm>
          <a:prstGeom prst="bentConnector3">
            <a:avLst>
              <a:gd name="adj1" fmla="val -3061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8" name="Elbow Connector 87"/>
          <p:cNvCxnSpPr>
            <a:stCxn id="19" idx="3"/>
          </p:cNvCxnSpPr>
          <p:nvPr/>
        </p:nvCxnSpPr>
        <p:spPr>
          <a:xfrm flipV="1">
            <a:off x="8521192" y="978766"/>
            <a:ext cx="429768" cy="671325"/>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H="1">
            <a:off x="8004556" y="977758"/>
            <a:ext cx="94640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2" name="TextBox 91"/>
          <p:cNvSpPr txBox="1"/>
          <p:nvPr/>
        </p:nvSpPr>
        <p:spPr>
          <a:xfrm>
            <a:off x="7297674" y="3285718"/>
            <a:ext cx="947928" cy="215444"/>
          </a:xfrm>
          <a:prstGeom prst="rect">
            <a:avLst/>
          </a:prstGeom>
          <a:noFill/>
        </p:spPr>
        <p:txBody>
          <a:bodyPr wrap="square" rtlCol="0">
            <a:spAutoFit/>
          </a:bodyPr>
          <a:lstStyle/>
          <a:p>
            <a:r>
              <a:rPr lang="en-IN" sz="800" dirty="0" smtClean="0"/>
              <a:t>NO</a:t>
            </a:r>
            <a:endParaRPr lang="en-IN" sz="800" dirty="0"/>
          </a:p>
        </p:txBody>
      </p:sp>
      <p:sp>
        <p:nvSpPr>
          <p:cNvPr id="94" name="TextBox 93"/>
          <p:cNvSpPr txBox="1"/>
          <p:nvPr/>
        </p:nvSpPr>
        <p:spPr>
          <a:xfrm>
            <a:off x="6669954" y="1464034"/>
            <a:ext cx="330540" cy="215444"/>
          </a:xfrm>
          <a:prstGeom prst="rect">
            <a:avLst/>
          </a:prstGeom>
          <a:noFill/>
        </p:spPr>
        <p:txBody>
          <a:bodyPr wrap="none" rtlCol="0">
            <a:spAutoFit/>
          </a:bodyPr>
          <a:lstStyle/>
          <a:p>
            <a:r>
              <a:rPr lang="en-IN" sz="800" dirty="0" smtClean="0"/>
              <a:t>YES</a:t>
            </a:r>
            <a:endParaRPr lang="en-IN" sz="800" dirty="0"/>
          </a:p>
        </p:txBody>
      </p:sp>
      <p:sp>
        <p:nvSpPr>
          <p:cNvPr id="95" name="TextBox 94"/>
          <p:cNvSpPr txBox="1"/>
          <p:nvPr/>
        </p:nvSpPr>
        <p:spPr>
          <a:xfrm>
            <a:off x="5384460" y="730235"/>
            <a:ext cx="330540" cy="215444"/>
          </a:xfrm>
          <a:prstGeom prst="rect">
            <a:avLst/>
          </a:prstGeom>
          <a:noFill/>
        </p:spPr>
        <p:txBody>
          <a:bodyPr wrap="none" rtlCol="0">
            <a:spAutoFit/>
          </a:bodyPr>
          <a:lstStyle/>
          <a:p>
            <a:r>
              <a:rPr lang="en-IN" sz="800" dirty="0" smtClean="0"/>
              <a:t>YES</a:t>
            </a:r>
            <a:endParaRPr lang="en-IN" sz="800" dirty="0"/>
          </a:p>
        </p:txBody>
      </p:sp>
      <p:sp>
        <p:nvSpPr>
          <p:cNvPr id="96" name="TextBox 95"/>
          <p:cNvSpPr txBox="1"/>
          <p:nvPr/>
        </p:nvSpPr>
        <p:spPr>
          <a:xfrm>
            <a:off x="7487920" y="730235"/>
            <a:ext cx="741680" cy="215444"/>
          </a:xfrm>
          <a:prstGeom prst="rect">
            <a:avLst/>
          </a:prstGeom>
          <a:noFill/>
        </p:spPr>
        <p:txBody>
          <a:bodyPr wrap="square" rtlCol="0">
            <a:spAutoFit/>
          </a:bodyPr>
          <a:lstStyle/>
          <a:p>
            <a:r>
              <a:rPr lang="en-IN" sz="800" dirty="0" smtClean="0"/>
              <a:t>NO</a:t>
            </a:r>
            <a:endParaRPr lang="en-IN" sz="800" dirty="0"/>
          </a:p>
        </p:txBody>
      </p:sp>
      <p:sp>
        <p:nvSpPr>
          <p:cNvPr id="97" name="TextBox 96"/>
          <p:cNvSpPr txBox="1"/>
          <p:nvPr/>
        </p:nvSpPr>
        <p:spPr>
          <a:xfrm>
            <a:off x="8521192" y="1464034"/>
            <a:ext cx="317716" cy="215444"/>
          </a:xfrm>
          <a:prstGeom prst="rect">
            <a:avLst/>
          </a:prstGeom>
          <a:noFill/>
        </p:spPr>
        <p:txBody>
          <a:bodyPr wrap="none" rtlCol="0">
            <a:spAutoFit/>
          </a:bodyPr>
          <a:lstStyle/>
          <a:p>
            <a:r>
              <a:rPr lang="en-IN" sz="800" dirty="0" smtClean="0"/>
              <a:t>NO</a:t>
            </a:r>
            <a:endParaRPr lang="en-IN" sz="800" dirty="0"/>
          </a:p>
        </p:txBody>
      </p:sp>
      <p:sp>
        <p:nvSpPr>
          <p:cNvPr id="44" name="Rectangle 43">
            <a:extLst>
              <a:ext uri="{FF2B5EF4-FFF2-40B4-BE49-F238E27FC236}">
                <a16:creationId xmlns:a16="http://schemas.microsoft.com/office/drawing/2014/main" xmlns=""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30392037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72640" y="975360"/>
            <a:ext cx="3389518" cy="523220"/>
          </a:xfrm>
          <a:prstGeom prst="rect">
            <a:avLst/>
          </a:prstGeom>
          <a:noFill/>
        </p:spPr>
        <p:txBody>
          <a:bodyPr wrap="none" rtlCol="0">
            <a:spAutoFit/>
          </a:bodyPr>
          <a:lstStyle/>
          <a:p>
            <a:r>
              <a:rPr lang="en-IN" sz="2800" b="1" dirty="0" smtClean="0"/>
              <a:t>Tools And Technology</a:t>
            </a:r>
            <a:endParaRPr lang="en-IN" sz="2800" b="1" dirty="0"/>
          </a:p>
        </p:txBody>
      </p:sp>
      <p:sp>
        <p:nvSpPr>
          <p:cNvPr id="3" name="TextBox 2"/>
          <p:cNvSpPr txBox="1"/>
          <p:nvPr/>
        </p:nvSpPr>
        <p:spPr>
          <a:xfrm>
            <a:off x="1991360" y="1727200"/>
            <a:ext cx="9174480" cy="3416320"/>
          </a:xfrm>
          <a:prstGeom prst="rect">
            <a:avLst/>
          </a:prstGeom>
          <a:noFill/>
        </p:spPr>
        <p:txBody>
          <a:bodyPr wrap="square" rtlCol="0">
            <a:spAutoFit/>
          </a:bodyPr>
          <a:lstStyle/>
          <a:p>
            <a:r>
              <a:rPr lang="en-IN" b="1" dirty="0"/>
              <a:t>Django==</a:t>
            </a:r>
            <a:r>
              <a:rPr lang="en-IN" b="1" dirty="0" smtClean="0"/>
              <a:t>4.2.7:</a:t>
            </a:r>
            <a:r>
              <a:rPr lang="en-US" dirty="0"/>
              <a:t>Django is a high-level Python web framework that encourages rapid </a:t>
            </a:r>
            <a:r>
              <a:rPr lang="en-US" dirty="0" smtClean="0"/>
              <a:t>development</a:t>
            </a:r>
            <a:endParaRPr lang="en-IN" dirty="0" smtClean="0"/>
          </a:p>
          <a:p>
            <a:r>
              <a:rPr lang="en-IN" b="1" dirty="0" smtClean="0"/>
              <a:t>requests</a:t>
            </a:r>
            <a:r>
              <a:rPr lang="en-IN" b="1" dirty="0"/>
              <a:t>==</a:t>
            </a:r>
            <a:r>
              <a:rPr lang="en-IN" b="1" dirty="0" smtClean="0"/>
              <a:t>2.31.0: </a:t>
            </a:r>
            <a:r>
              <a:rPr lang="en-IN" dirty="0" smtClean="0"/>
              <a:t>This </a:t>
            </a:r>
            <a:r>
              <a:rPr lang="en-US" dirty="0" smtClean="0"/>
              <a:t>is </a:t>
            </a:r>
            <a:r>
              <a:rPr lang="en-US" dirty="0"/>
              <a:t>a popular Python library for making HTTP requests. It abstracts the complexities of making requests behind a simple API, allowing you to send HTTP requests with minimal code.</a:t>
            </a:r>
            <a:endParaRPr lang="en-IN" dirty="0" smtClean="0"/>
          </a:p>
          <a:p>
            <a:r>
              <a:rPr lang="en-IN" b="1" dirty="0" smtClean="0"/>
              <a:t>Pillow</a:t>
            </a:r>
            <a:r>
              <a:rPr lang="en-IN" b="1" dirty="0"/>
              <a:t>==</a:t>
            </a:r>
            <a:r>
              <a:rPr lang="en-IN" b="1" dirty="0" smtClean="0"/>
              <a:t>10.1.0:</a:t>
            </a:r>
            <a:r>
              <a:rPr lang="en-US" dirty="0"/>
              <a:t>Pillow is a popular Python Imaging Library (PIL) that adds image processing capabilities to your Python interpreter. It's widely used for opening, manipulating, and saving many different image file formats.</a:t>
            </a:r>
            <a:endParaRPr lang="en-IN" dirty="0" smtClean="0"/>
          </a:p>
          <a:p>
            <a:r>
              <a:rPr lang="en-IN" b="1" dirty="0" smtClean="0"/>
              <a:t>opencv-</a:t>
            </a:r>
            <a:r>
              <a:rPr lang="en-IN" b="1" dirty="0" err="1" smtClean="0"/>
              <a:t>contrib</a:t>
            </a:r>
            <a:r>
              <a:rPr lang="en-IN" b="1" dirty="0" smtClean="0"/>
              <a:t>-python</a:t>
            </a:r>
            <a:r>
              <a:rPr lang="en-IN" b="1" dirty="0"/>
              <a:t>==</a:t>
            </a:r>
            <a:r>
              <a:rPr lang="en-IN" b="1" dirty="0" smtClean="0"/>
              <a:t>4.8.1.78:</a:t>
            </a:r>
            <a:r>
              <a:rPr lang="en-US" dirty="0"/>
              <a:t>OpenCV (Open Source Computer Vision Library) is an open-source computer vision and machine learning software library. It contains more than 2500 optimized algorithms for various computer vision and machine learning tasks.</a:t>
            </a:r>
            <a:endParaRPr lang="en-IN" dirty="0" smtClean="0"/>
          </a:p>
          <a:p>
            <a:r>
              <a:rPr lang="en-IN" b="1" dirty="0" smtClean="0"/>
              <a:t>psycopg2</a:t>
            </a:r>
            <a:r>
              <a:rPr lang="en-IN" b="1" dirty="0"/>
              <a:t>==</a:t>
            </a:r>
            <a:r>
              <a:rPr lang="en-IN" b="1" dirty="0" smtClean="0"/>
              <a:t>2.9.9: </a:t>
            </a:r>
            <a:r>
              <a:rPr lang="en-US" dirty="0" smtClean="0"/>
              <a:t>This</a:t>
            </a:r>
            <a:r>
              <a:rPr lang="en-US" b="1" dirty="0" smtClean="0"/>
              <a:t> </a:t>
            </a:r>
            <a:r>
              <a:rPr lang="en-US" dirty="0"/>
              <a:t>is the most popular PostgreSQL adapter for Python, and it allows Python code to interact with PostgreSQL databases in a </a:t>
            </a:r>
            <a:r>
              <a:rPr lang="en-US" dirty="0" smtClean="0"/>
              <a:t>efficient </a:t>
            </a:r>
            <a:r>
              <a:rPr lang="en-US" dirty="0"/>
              <a:t>way.</a:t>
            </a:r>
            <a:endParaRPr lang="en-IN" dirty="0"/>
          </a:p>
        </p:txBody>
      </p:sp>
      <p:sp>
        <p:nvSpPr>
          <p:cNvPr id="4" name="Rectangle 3">
            <a:extLst>
              <a:ext uri="{FF2B5EF4-FFF2-40B4-BE49-F238E27FC236}">
                <a16:creationId xmlns:a16="http://schemas.microsoft.com/office/drawing/2014/main" xmlns=""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3153704080"/>
      </p:ext>
    </p:extLst>
  </p:cSld>
  <p:clrMapOvr>
    <a:masterClrMapping/>
  </p:clrMapOvr>
</p:sld>
</file>

<file path=ppt/theme/theme1.xml><?xml version="1.0" encoding="utf-8"?>
<a:theme xmlns:a="http://schemas.openxmlformats.org/drawingml/2006/main" name="CITECH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CITECH template" id="{97582786-3044-42DC-82D5-DF699C5700B5}" vid="{B783C0B2-7648-4094-AA0A-D0EB59CA80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CITECH template</Template>
  <TotalTime>2166</TotalTime>
  <Words>1471</Words>
  <Application>Microsoft Office PowerPoint</Application>
  <PresentationFormat>Custom</PresentationFormat>
  <Paragraphs>139</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CITECH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Varalatchoumy M</dc:creator>
  <cp:lastModifiedBy>DELL</cp:lastModifiedBy>
  <cp:revision>134</cp:revision>
  <dcterms:created xsi:type="dcterms:W3CDTF">2023-10-18T08:32:17Z</dcterms:created>
  <dcterms:modified xsi:type="dcterms:W3CDTF">2024-07-22T07:03:16Z</dcterms:modified>
</cp:coreProperties>
</file>

<file path=docProps/thumbnail.jpeg>
</file>